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22"/>
  </p:notesMasterIdLst>
  <p:handoutMasterIdLst>
    <p:handoutMasterId r:id="rId23"/>
  </p:handoutMasterIdLst>
  <p:sldIdLst>
    <p:sldId id="277" r:id="rId5"/>
    <p:sldId id="257" r:id="rId6"/>
    <p:sldId id="273" r:id="rId7"/>
    <p:sldId id="263" r:id="rId8"/>
    <p:sldId id="259" r:id="rId9"/>
    <p:sldId id="264" r:id="rId10"/>
    <p:sldId id="261" r:id="rId11"/>
    <p:sldId id="258" r:id="rId12"/>
    <p:sldId id="260" r:id="rId13"/>
    <p:sldId id="276" r:id="rId14"/>
    <p:sldId id="262" r:id="rId15"/>
    <p:sldId id="267" r:id="rId16"/>
    <p:sldId id="268" r:id="rId17"/>
    <p:sldId id="269" r:id="rId18"/>
    <p:sldId id="270" r:id="rId19"/>
    <p:sldId id="271" r:id="rId20"/>
    <p:sldId id="265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7" autoAdjust="0"/>
    <p:restoredTop sz="73301" autoAdjust="0"/>
  </p:normalViewPr>
  <p:slideViewPr>
    <p:cSldViewPr snapToGrid="0">
      <p:cViewPr varScale="1">
        <p:scale>
          <a:sx n="82" d="100"/>
          <a:sy n="82" d="100"/>
        </p:scale>
        <p:origin x="82" y="144"/>
      </p:cViewPr>
      <p:guideLst/>
    </p:cSldViewPr>
  </p:slideViewPr>
  <p:outlineViewPr>
    <p:cViewPr>
      <p:scale>
        <a:sx n="33" d="100"/>
        <a:sy n="33" d="100"/>
      </p:scale>
      <p:origin x="0" y="-21869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2179" y="7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20XX</c:v>
                </c:pt>
                <c:pt idx="1">
                  <c:v>20XX</c:v>
                </c:pt>
                <c:pt idx="2">
                  <c:v>20XX</c:v>
                </c:pt>
                <c:pt idx="3">
                  <c:v>20XX</c:v>
                </c:pt>
              </c:strCache>
            </c:strRef>
          </c:cat>
          <c:val>
            <c:numRef>
              <c:f>Sheet1!$B$2:$B$5</c:f>
              <c:numCache>
                <c:formatCode>"$"#,##0_);[Red]\("$"#,##0\)</c:formatCode>
                <c:ptCount val="4"/>
                <c:pt idx="0">
                  <c:v>10000</c:v>
                </c:pt>
                <c:pt idx="1">
                  <c:v>20000</c:v>
                </c:pt>
                <c:pt idx="2">
                  <c:v>30000</c:v>
                </c:pt>
                <c:pt idx="3">
                  <c:v>40000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EE8-458E-A63C-1BC9D4D034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-24"/>
        <c:axId val="94843983"/>
        <c:axId val="94844399"/>
      </c:barChart>
      <c:catAx>
        <c:axId val="9484398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94844399"/>
        <c:crosses val="autoZero"/>
        <c:auto val="1"/>
        <c:lblAlgn val="ctr"/>
        <c:lblOffset val="100"/>
        <c:noMultiLvlLbl val="0"/>
      </c:catAx>
      <c:valAx>
        <c:axId val="94844399"/>
        <c:scaling>
          <c:orientation val="minMax"/>
          <c:max val="50000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&quot;$&quot;#,##0_);[Red]\(&quot;$&quot;#,##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94843983"/>
        <c:crosses val="autoZero"/>
        <c:crossBetween val="between"/>
        <c:majorUnit val="10000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AA3114B-0CDD-4419-A4DE-E0C29A2AE1A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C25048-78D1-4821-8E2B-7A77CCA12F8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252186-C111-43A8-A0F7-F77FFDE4DF82}" type="datetimeFigureOut">
              <a:rPr lang="en-US" smtClean="0"/>
              <a:t>5/25/2024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924695-047D-4CC8-8801-1AA37457E73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F00293-63F6-438D-A9A8-024975FD55F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6CFAD-C154-4C9C-AD01-665A5055065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78791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2BBB5B-F3DE-41D7-B279-483D20E8E363}" type="datetimeFigureOut">
              <a:rPr lang="en-US" smtClean="0"/>
              <a:t>5/25/2024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B62BC0-7DC4-4569-951D-2BB9475345C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641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Welcome all the people who flew in from far away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B62BC0-7DC4-4569-951D-2BB9475345C6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6559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A325D4D-835D-41B6-9B16-A090AA08832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1D87D16-A856-42F4-9D8C-A0C1D482E5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442052"/>
            <a:ext cx="12192000" cy="1425257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</p:spPr>
        <p:txBody>
          <a:bodyPr anchor="ctr"/>
          <a:lstStyle>
            <a:lvl1pPr algn="ctr">
              <a:defRPr sz="6000" cap="all" spc="10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BD39BB44-64AC-49A7-8555-2CC62AD7C2D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3867309"/>
            <a:ext cx="12192000" cy="1036320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</p:spPr>
        <p:txBody>
          <a:bodyPr anchor="ctr"/>
          <a:lstStyle>
            <a:lvl1pPr marL="0" indent="0" algn="ctr">
              <a:buNone/>
              <a:defRPr sz="24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F51AF15-A085-49C8-ABEC-EF90E7D7B2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192779" y="2325925"/>
            <a:ext cx="5806440" cy="1596549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2036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rket Opportunity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2198964-B829-4E4F-AAE7-4D7A404AB7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3057" y="698523"/>
            <a:ext cx="5715000" cy="469089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F7C80E83-E343-4BA5-ABB5-ACA84EEE623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681078" y="1853427"/>
            <a:ext cx="1252367" cy="863490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anchor="ctr"/>
          <a:lstStyle>
            <a:lvl1pPr marL="0" indent="0" algn="ctr">
              <a:buNone/>
              <a:defRPr sz="32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BA56986C-C9AC-44CD-9D32-24AA209F764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2883704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61B45AB9-9A5F-4872-A322-AD3890A5BE6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200" y="3253816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9" name="Text Placeholder 10">
            <a:extLst>
              <a:ext uri="{FF2B5EF4-FFF2-40B4-BE49-F238E27FC236}">
                <a16:creationId xmlns:a16="http://schemas.microsoft.com/office/drawing/2014/main" id="{E5E3032E-6B86-4F42-95E1-7C7B1308719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469646" y="1853426"/>
            <a:ext cx="1252367" cy="863491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anchor="ctr"/>
          <a:lstStyle>
            <a:lvl1pPr marL="0" indent="0" algn="ctr">
              <a:buNone/>
              <a:defRPr sz="32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C56EA384-B876-4E37-81CC-FF14C8064ED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626428" y="2883704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7A136A37-A8C3-48F4-978F-3042B2451FF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26428" y="3253816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2" name="Text Placeholder 10">
            <a:extLst>
              <a:ext uri="{FF2B5EF4-FFF2-40B4-BE49-F238E27FC236}">
                <a16:creationId xmlns:a16="http://schemas.microsoft.com/office/drawing/2014/main" id="{90D156C2-557C-45F2-B9BA-7CE533312A0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258214" y="1853427"/>
            <a:ext cx="1252028" cy="863492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anchor="ctr"/>
          <a:lstStyle>
            <a:lvl1pPr marL="0" indent="0" algn="ctr">
              <a:buNone/>
              <a:defRPr sz="32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31" name="Text Placeholder 10">
            <a:extLst>
              <a:ext uri="{FF2B5EF4-FFF2-40B4-BE49-F238E27FC236}">
                <a16:creationId xmlns:a16="http://schemas.microsoft.com/office/drawing/2014/main" id="{38E358D4-D1F9-4872-A079-98E1F6BD662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414657" y="2883704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3" name="Text Placeholder 10">
            <a:extLst>
              <a:ext uri="{FF2B5EF4-FFF2-40B4-BE49-F238E27FC236}">
                <a16:creationId xmlns:a16="http://schemas.microsoft.com/office/drawing/2014/main" id="{8D809314-142B-40CA-8424-37611F5E9C1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414657" y="3253816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6" name="Picture Placeholder 8">
            <a:extLst>
              <a:ext uri="{FF2B5EF4-FFF2-40B4-BE49-F238E27FC236}">
                <a16:creationId xmlns:a16="http://schemas.microsoft.com/office/drawing/2014/main" id="{3B652552-1A5B-4884-9BDF-1A266395934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4234542"/>
            <a:ext cx="12191999" cy="262345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6" name="Date Placeholder 3">
            <a:extLst>
              <a:ext uri="{FF2B5EF4-FFF2-40B4-BE49-F238E27FC236}">
                <a16:creationId xmlns:a16="http://schemas.microsoft.com/office/drawing/2014/main" id="{5C7A8808-3BA5-498D-8E57-CAB9DF0182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37" name="Footer Placeholder 4">
            <a:extLst>
              <a:ext uri="{FF2B5EF4-FFF2-40B4-BE49-F238E27FC236}">
                <a16:creationId xmlns:a16="http://schemas.microsoft.com/office/drawing/2014/main" id="{742EE3D7-DACC-458E-82B0-EC87F8BAE8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38" name="Slide Number Placeholder 5">
            <a:extLst>
              <a:ext uri="{FF2B5EF4-FFF2-40B4-BE49-F238E27FC236}">
                <a16:creationId xmlns:a16="http://schemas.microsoft.com/office/drawing/2014/main" id="{8ED908E6-B839-44D9-AFFC-E5E5E592E5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2226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Compet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1225E-57F6-4605-A684-F9B30F1F66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9568" y="2450440"/>
            <a:ext cx="4143432" cy="548711"/>
          </a:xfrm>
          <a:prstGeom prst="rect">
            <a:avLst/>
          </a:prstGeom>
        </p:spPr>
        <p:txBody>
          <a:bodyPr anchor="b"/>
          <a:lstStyle>
            <a:lvl1pPr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C93927AF-DF09-4CE5-8767-B2ECF0215BF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37756" y="0"/>
            <a:ext cx="7354243" cy="286247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AE2342C8-E968-4F49-930C-F5C43F88F0B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19728" y="3365446"/>
            <a:ext cx="4953000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E8D114B-8AAB-41D6-AFCF-750066A6529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19728" y="3744950"/>
            <a:ext cx="4953000" cy="2046251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DCCC938D-0BC7-4BBB-BBF2-B830D9D0C13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400800" y="3365446"/>
            <a:ext cx="4953000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796405D2-E28F-41EC-844E-034C5D70725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400800" y="3744950"/>
            <a:ext cx="4953000" cy="2046251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8751D887-2419-4911-A7CC-9B5A598D71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8B214E0-C574-4CE5-8FF0-E0F965A4A0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6C033920-FB08-49F3-8A75-14E68EF78D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19510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Competition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raphic 48">
            <a:extLst>
              <a:ext uri="{FF2B5EF4-FFF2-40B4-BE49-F238E27FC236}">
                <a16:creationId xmlns:a16="http://schemas.microsoft.com/office/drawing/2014/main" id="{CC3C8467-268E-4ABA-B4F5-0808AFBB27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" y="6237133"/>
            <a:ext cx="12191999" cy="620867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69FF8FD-CDD1-4BEE-8DB9-0CD4BDE983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7335793" y="766762"/>
            <a:ext cx="0" cy="4903903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9F1257F-A86F-48F4-BFFA-9BFB4355ED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7334351" y="757238"/>
            <a:ext cx="0" cy="4903903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FFD01FCA-DF30-466C-9EAE-B0A13CF25D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831167" y="4486275"/>
            <a:ext cx="622236" cy="622236"/>
          </a:xfrm>
          <a:prstGeom prst="rect">
            <a:avLst/>
          </a:prstGeom>
          <a:noFill/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6F9F0CF-5966-47C2-9A41-0CD85E85D2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564642" y="4047275"/>
            <a:ext cx="622236" cy="622236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2EFF630-FDAA-46A7-8CEE-21CAB6BC25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229331" y="2163148"/>
            <a:ext cx="622236" cy="622236"/>
          </a:xfrm>
          <a:prstGeom prst="rect">
            <a:avLst/>
          </a:prstGeom>
          <a:noFill/>
          <a:ln w="28575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383BA8C-6DBE-4569-B07B-9FB55F80D6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859108" y="3573553"/>
            <a:ext cx="622236" cy="622236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108DE16-ABA8-4BC8-93C4-F8A521C8A5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795826" y="4201049"/>
            <a:ext cx="622236" cy="622236"/>
          </a:xfrm>
          <a:prstGeom prst="rect">
            <a:avLst/>
          </a:prstGeom>
          <a:noFill/>
          <a:ln w="285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93C062E-DD5E-49BC-A10D-F70C1931F0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962756" y="1603981"/>
            <a:ext cx="2057805" cy="767123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799781-E0A0-4C4E-A069-37290BED8F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0427" y="571145"/>
            <a:ext cx="5355570" cy="438144"/>
          </a:xfrm>
          <a:prstGeom prst="rect">
            <a:avLst/>
          </a:prstGeom>
        </p:spPr>
        <p:txBody>
          <a:bodyPr/>
          <a:lstStyle>
            <a:lvl1pPr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5D896357-F0C4-4728-BE54-A809E6E3100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63262" y="311795"/>
            <a:ext cx="1706966" cy="426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2" name="Text Placeholder 10">
            <a:extLst>
              <a:ext uri="{FF2B5EF4-FFF2-40B4-BE49-F238E27FC236}">
                <a16:creationId xmlns:a16="http://schemas.microsoft.com/office/drawing/2014/main" id="{CB13D4EF-593A-4D3C-9712-515EE5A358A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026762" y="1774346"/>
            <a:ext cx="1929792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2000" cap="all" spc="100" baseline="0">
                <a:solidFill>
                  <a:schemeClr val="accent6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449D2BE7-8177-406D-94BB-001D561B5A8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083673" y="2261070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0" name="Text Placeholder 10">
            <a:extLst>
              <a:ext uri="{FF2B5EF4-FFF2-40B4-BE49-F238E27FC236}">
                <a16:creationId xmlns:a16="http://schemas.microsoft.com/office/drawing/2014/main" id="{FD164278-C8C4-4514-8B3E-9505CB67474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49242" y="3061800"/>
            <a:ext cx="1706966" cy="426393"/>
          </a:xfrm>
          <a:prstGeom prst="rect">
            <a:avLst/>
          </a:prstGeom>
        </p:spPr>
        <p:txBody>
          <a:bodyPr anchor="t"/>
          <a:lstStyle>
            <a:lvl1pPr marL="0" indent="0" algn="r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1" name="Text Placeholder 10">
            <a:extLst>
              <a:ext uri="{FF2B5EF4-FFF2-40B4-BE49-F238E27FC236}">
                <a16:creationId xmlns:a16="http://schemas.microsoft.com/office/drawing/2014/main" id="{45FF02C4-FA25-4AE4-B4EF-D106CDD0FEB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795826" y="3061800"/>
            <a:ext cx="1706966" cy="426393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5" name="Text Placeholder 10">
            <a:extLst>
              <a:ext uri="{FF2B5EF4-FFF2-40B4-BE49-F238E27FC236}">
                <a16:creationId xmlns:a16="http://schemas.microsoft.com/office/drawing/2014/main" id="{2EA0BE42-73C1-43D0-9520-94265CBEE41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713450" y="3671475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3" name="Text Placeholder 10">
            <a:extLst>
              <a:ext uri="{FF2B5EF4-FFF2-40B4-BE49-F238E27FC236}">
                <a16:creationId xmlns:a16="http://schemas.microsoft.com/office/drawing/2014/main" id="{4E23821A-CE37-4CA8-82BC-5731CBD7BC6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18984" y="4145197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accent1">
                    <a:lumMod val="7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4" name="Text Placeholder 10">
            <a:extLst>
              <a:ext uri="{FF2B5EF4-FFF2-40B4-BE49-F238E27FC236}">
                <a16:creationId xmlns:a16="http://schemas.microsoft.com/office/drawing/2014/main" id="{83ED92E9-F268-4C1E-9440-F605C9EBD51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685509" y="4584197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accent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B29F508B-CAFE-4871-8267-E5406A4D6C4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650168" y="4298971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bg2">
                    <a:lumMod val="7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39" name="Text Placeholder 10">
            <a:extLst>
              <a:ext uri="{FF2B5EF4-FFF2-40B4-BE49-F238E27FC236}">
                <a16:creationId xmlns:a16="http://schemas.microsoft.com/office/drawing/2014/main" id="{C40D7D1C-3379-42CE-B3D7-A585CDECBD1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463261" y="5683895"/>
            <a:ext cx="1706966" cy="426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5129BD8-DBDF-484C-89DD-80EDD7B827E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F621E8-9FBF-4DC8-AA1D-234C0A47D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C1D5819-A04D-4AB0-A144-E7BBA34003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08472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wth Strateg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8B3D21-9143-4E6D-87CD-82F00F7DC6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7314" y="627486"/>
            <a:ext cx="5268686" cy="568896"/>
          </a:xfrm>
          <a:prstGeom prst="rect">
            <a:avLst/>
          </a:prstGeom>
        </p:spPr>
        <p:txBody>
          <a:bodyPr anchor="ctr"/>
          <a:lstStyle>
            <a:lvl1pPr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35C24E7-D67D-40AA-B6B1-AE47659E18EC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20438" y="1011439"/>
            <a:ext cx="4989233" cy="56889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000" cap="none" spc="100" baseline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A756E9B8-BA57-4251-A0E6-DDADC29D95B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20666" y="2044485"/>
            <a:ext cx="1584471" cy="1121230"/>
          </a:xfrm>
          <a:prstGeom prst="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txBody>
          <a:bodyPr lIns="182880" rIns="182880" anchor="ctr"/>
          <a:lstStyle>
            <a:lvl1pPr marL="0" indent="0" algn="ctr">
              <a:lnSpc>
                <a:spcPct val="100000"/>
              </a:lnSpc>
              <a:buNone/>
              <a:defRPr sz="2000" cap="all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C0B962B5-0EC7-48EC-A687-C206A69C56D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27695" y="2044485"/>
            <a:ext cx="3081975" cy="112123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1314A100-8075-4D1D-995C-34F5838D58F2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20666" y="3428263"/>
            <a:ext cx="1584471" cy="1121230"/>
          </a:xfrm>
          <a:prstGeom prst="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txBody>
          <a:bodyPr lIns="182880" rIns="182880" anchor="ctr"/>
          <a:lstStyle>
            <a:lvl1pPr marL="0" indent="0" algn="ctr">
              <a:lnSpc>
                <a:spcPct val="100000"/>
              </a:lnSpc>
              <a:buNone/>
              <a:defRPr sz="2000" cap="all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23" name="Text Placeholder 14">
            <a:extLst>
              <a:ext uri="{FF2B5EF4-FFF2-40B4-BE49-F238E27FC236}">
                <a16:creationId xmlns:a16="http://schemas.microsoft.com/office/drawing/2014/main" id="{9C946523-4B92-4003-B43C-B01D972454F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727695" y="3428263"/>
            <a:ext cx="3081975" cy="112123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F9BEEAAD-CC7F-427D-BCFF-1BBA5023AB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20666" y="4812041"/>
            <a:ext cx="1584471" cy="1121230"/>
          </a:xfrm>
          <a:prstGeom prst="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txBody>
          <a:bodyPr lIns="182880" rIns="182880" anchor="ctr"/>
          <a:lstStyle>
            <a:lvl1pPr marL="0" indent="0" algn="ctr">
              <a:lnSpc>
                <a:spcPct val="100000"/>
              </a:lnSpc>
              <a:buNone/>
              <a:defRPr sz="2000" cap="all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26" name="Text Placeholder 14">
            <a:extLst>
              <a:ext uri="{FF2B5EF4-FFF2-40B4-BE49-F238E27FC236}">
                <a16:creationId xmlns:a16="http://schemas.microsoft.com/office/drawing/2014/main" id="{B6693A35-4411-4FE2-82FD-5D30D8D62AF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727695" y="4812041"/>
            <a:ext cx="3081975" cy="112123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B658EBA7-4275-488A-B86F-67B70609FC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27" name="Footer Placeholder 4">
            <a:extLst>
              <a:ext uri="{FF2B5EF4-FFF2-40B4-BE49-F238E27FC236}">
                <a16:creationId xmlns:a16="http://schemas.microsoft.com/office/drawing/2014/main" id="{A59824DA-522A-4135-800A-60F504928B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93D3F372-68E2-486A-A105-748C2BB245A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683831" y="0"/>
            <a:ext cx="5508168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id="{8D667147-015B-4B04-886E-3451355DC7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12061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B09C70A-0F34-4BEB-BABD-659A58DC48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217054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8F6663C8-5425-48D7-9E9D-F2B794222F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38600" y="599301"/>
            <a:ext cx="4114800" cy="607969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4" name="Text Placeholder 10">
            <a:extLst>
              <a:ext uri="{FF2B5EF4-FFF2-40B4-BE49-F238E27FC236}">
                <a16:creationId xmlns:a16="http://schemas.microsoft.com/office/drawing/2014/main" id="{781F399C-8EA8-402F-B2A4-828B062584C2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362186" y="1011441"/>
            <a:ext cx="3467628" cy="56889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cap="none" spc="1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35" name="Text Placeholder 10">
            <a:extLst>
              <a:ext uri="{FF2B5EF4-FFF2-40B4-BE49-F238E27FC236}">
                <a16:creationId xmlns:a16="http://schemas.microsoft.com/office/drawing/2014/main" id="{07DF62A2-2B04-4192-9858-1F4C30EFDA5B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10838" y="2564313"/>
            <a:ext cx="4750631" cy="4487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cap="none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10CB016-EEF8-4992-8F92-8FE3375CEB0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39877" y="2564313"/>
            <a:ext cx="3532840" cy="4487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cap="none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E7176063-74EF-4FC1-A687-2F5900412F55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911225" y="3187700"/>
            <a:ext cx="4749800" cy="2771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37" name="Content Placeholder 29">
            <a:extLst>
              <a:ext uri="{FF2B5EF4-FFF2-40B4-BE49-F238E27FC236}">
                <a16:creationId xmlns:a16="http://schemas.microsoft.com/office/drawing/2014/main" id="{1958214F-5F3C-4FBF-9DBD-97579EF4CF49}"/>
              </a:ext>
            </a:extLst>
          </p:cNvPr>
          <p:cNvSpPr>
            <a:spLocks noGrp="1"/>
          </p:cNvSpPr>
          <p:nvPr>
            <p:ph sz="quarter" idx="36" hasCustomPrompt="1"/>
          </p:nvPr>
        </p:nvSpPr>
        <p:spPr>
          <a:xfrm>
            <a:off x="7028164" y="3107442"/>
            <a:ext cx="4252612" cy="2882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058ECB-2935-45B1-80F1-ED38302C27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FC42CC-A62B-40E8-907A-F15D7C216F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3E0735-85DE-48C3-8FE9-0754F9ABD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1160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Yr Action Pl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1A378E50-94EF-4230-91B3-4CDA4804D4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749477" y="4411918"/>
            <a:ext cx="7895340" cy="344415"/>
            <a:chOff x="2749477" y="4411918"/>
            <a:chExt cx="7895340" cy="344415"/>
          </a:xfrm>
        </p:grpSpPr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3FDF687F-1594-4839-AA46-5DACB2E040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749477" y="441191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EAD917A9-665D-46F4-8911-E2881838B6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99668" y="441191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37D52265-C77D-45A6-96A5-2656848A31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643557" y="441191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075B284-B3F9-49E3-A5BC-FBFD2C706C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750737" y="2675138"/>
            <a:ext cx="6313957" cy="344415"/>
            <a:chOff x="2750737" y="2675138"/>
            <a:chExt cx="6313957" cy="344415"/>
          </a:xfrm>
        </p:grpSpPr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1D75FFD8-965E-47C7-B05F-A941B5164A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750737" y="267513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>
              <a:extLst>
                <a:ext uri="{FF2B5EF4-FFF2-40B4-BE49-F238E27FC236}">
                  <a16:creationId xmlns:a16="http://schemas.microsoft.com/office/drawing/2014/main" id="{ABDDFF1A-AABD-4DA5-9811-02C4149132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5116887" y="267513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>
              <a:extLst>
                <a:ext uri="{FF2B5EF4-FFF2-40B4-BE49-F238E27FC236}">
                  <a16:creationId xmlns:a16="http://schemas.microsoft.com/office/drawing/2014/main" id="{7862A0FB-DDED-42C5-B28D-D466080F46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9063434" y="267513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7CD073CE-AA33-40C2-9636-3F5C236050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92241" y="693422"/>
            <a:ext cx="3607518" cy="633402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8" name="Text Placeholder 14">
            <a:extLst>
              <a:ext uri="{FF2B5EF4-FFF2-40B4-BE49-F238E27FC236}">
                <a16:creationId xmlns:a16="http://schemas.microsoft.com/office/drawing/2014/main" id="{FC053B39-4BE6-44B3-8D93-ED230B1611A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2029367" y="2200550"/>
            <a:ext cx="1440088" cy="469597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9" name="Text Placeholder 14">
            <a:extLst>
              <a:ext uri="{FF2B5EF4-FFF2-40B4-BE49-F238E27FC236}">
                <a16:creationId xmlns:a16="http://schemas.microsoft.com/office/drawing/2014/main" id="{95F74BD3-C751-4644-9E0D-36D890A69E6E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397612" y="2200550"/>
            <a:ext cx="1440088" cy="469597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0" name="Text Placeholder 14">
            <a:extLst>
              <a:ext uri="{FF2B5EF4-FFF2-40B4-BE49-F238E27FC236}">
                <a16:creationId xmlns:a16="http://schemas.microsoft.com/office/drawing/2014/main" id="{3D5CF2BE-8C0B-408F-AEEB-45E3B588305D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344687" y="2200550"/>
            <a:ext cx="1440088" cy="469597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6" name="Text Placeholder 14">
            <a:extLst>
              <a:ext uri="{FF2B5EF4-FFF2-40B4-BE49-F238E27FC236}">
                <a16:creationId xmlns:a16="http://schemas.microsoft.com/office/drawing/2014/main" id="{4A07D9B0-4F06-4D69-B211-37FC634E508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96804" y="2739533"/>
            <a:ext cx="1021001" cy="50172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cap="none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year</a:t>
            </a:r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E36FDE7A-7F96-4A7E-AB4F-DBCEFD81C3B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1234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1" name="Text Placeholder 14">
            <a:extLst>
              <a:ext uri="{FF2B5EF4-FFF2-40B4-BE49-F238E27FC236}">
                <a16:creationId xmlns:a16="http://schemas.microsoft.com/office/drawing/2014/main" id="{C3C9C771-CEBA-46FF-9941-0F82E4028CC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50176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945F6154-355B-4195-8155-1E8C079CDEE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29117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3" name="Text Placeholder 14">
            <a:extLst>
              <a:ext uri="{FF2B5EF4-FFF2-40B4-BE49-F238E27FC236}">
                <a16:creationId xmlns:a16="http://schemas.microsoft.com/office/drawing/2014/main" id="{B8E228D5-C0F1-4215-8880-B28856B6F77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08059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5568E40A-0330-4C80-9F64-FB6C4B7CC11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810807" y="3170170"/>
            <a:ext cx="61531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EC8A3FD2-F6F6-40A0-89E1-7769CBB8D4B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65942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6" name="Text Placeholder 14">
            <a:extLst>
              <a:ext uri="{FF2B5EF4-FFF2-40B4-BE49-F238E27FC236}">
                <a16:creationId xmlns:a16="http://schemas.microsoft.com/office/drawing/2014/main" id="{A882D901-8E7C-431B-B6E9-14C8BD5B22C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44883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7" name="Text Placeholder 14">
            <a:extLst>
              <a:ext uri="{FF2B5EF4-FFF2-40B4-BE49-F238E27FC236}">
                <a16:creationId xmlns:a16="http://schemas.microsoft.com/office/drawing/2014/main" id="{2051E2EF-F729-4B79-8CD4-C0D60EE9AD0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23825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8" name="Text Placeholder 14">
            <a:extLst>
              <a:ext uri="{FF2B5EF4-FFF2-40B4-BE49-F238E27FC236}">
                <a16:creationId xmlns:a16="http://schemas.microsoft.com/office/drawing/2014/main" id="{A8A6BF26-67C7-4AFD-82B4-5F8831E6276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02766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9" name="Text Placeholder 14">
            <a:extLst>
              <a:ext uri="{FF2B5EF4-FFF2-40B4-BE49-F238E27FC236}">
                <a16:creationId xmlns:a16="http://schemas.microsoft.com/office/drawing/2014/main" id="{9D579002-8C14-4A35-90BB-43E508420D9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81708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0" name="Text Placeholder 14">
            <a:extLst>
              <a:ext uri="{FF2B5EF4-FFF2-40B4-BE49-F238E27FC236}">
                <a16:creationId xmlns:a16="http://schemas.microsoft.com/office/drawing/2014/main" id="{AA2D386B-15E3-4543-8D79-5B890CB60E7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60649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1" name="Text Placeholder 14">
            <a:extLst>
              <a:ext uri="{FF2B5EF4-FFF2-40B4-BE49-F238E27FC236}">
                <a16:creationId xmlns:a16="http://schemas.microsoft.com/office/drawing/2014/main" id="{D1BBCCCB-0A70-4CE2-AC23-DC53C20096B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0395907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1" name="Text Placeholder 14">
            <a:extLst>
              <a:ext uri="{FF2B5EF4-FFF2-40B4-BE49-F238E27FC236}">
                <a16:creationId xmlns:a16="http://schemas.microsoft.com/office/drawing/2014/main" id="{83DD38EA-382F-4255-927F-5F23153D51A7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2029367" y="4003137"/>
            <a:ext cx="1440088" cy="408780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2" name="Text Placeholder 14">
            <a:extLst>
              <a:ext uri="{FF2B5EF4-FFF2-40B4-BE49-F238E27FC236}">
                <a16:creationId xmlns:a16="http://schemas.microsoft.com/office/drawing/2014/main" id="{DDBB317C-ECEA-48F8-B070-51A7C7B4CD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5976442" y="4003137"/>
            <a:ext cx="1440088" cy="408780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3" name="Text Placeholder 14">
            <a:extLst>
              <a:ext uri="{FF2B5EF4-FFF2-40B4-BE49-F238E27FC236}">
                <a16:creationId xmlns:a16="http://schemas.microsoft.com/office/drawing/2014/main" id="{5C19CD78-318A-4E21-9027-254A8711F4C1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9923517" y="4003137"/>
            <a:ext cx="1440088" cy="408780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7" name="Text Placeholder 14">
            <a:extLst>
              <a:ext uri="{FF2B5EF4-FFF2-40B4-BE49-F238E27FC236}">
                <a16:creationId xmlns:a16="http://schemas.microsoft.com/office/drawing/2014/main" id="{A437805B-FB40-4996-AD55-1BF1A2D64F0B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96804" y="4437609"/>
            <a:ext cx="1021001" cy="50172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cap="none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year</a:t>
            </a:r>
          </a:p>
        </p:txBody>
      </p:sp>
      <p:sp>
        <p:nvSpPr>
          <p:cNvPr id="32" name="Text Placeholder 14">
            <a:extLst>
              <a:ext uri="{FF2B5EF4-FFF2-40B4-BE49-F238E27FC236}">
                <a16:creationId xmlns:a16="http://schemas.microsoft.com/office/drawing/2014/main" id="{40A55730-770B-4851-B7C1-A3AE260339E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71234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3" name="Text Placeholder 14">
            <a:extLst>
              <a:ext uri="{FF2B5EF4-FFF2-40B4-BE49-F238E27FC236}">
                <a16:creationId xmlns:a16="http://schemas.microsoft.com/office/drawing/2014/main" id="{32F5F67C-8450-4CC2-984C-18CEA2A424F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50176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4" name="Text Placeholder 14">
            <a:extLst>
              <a:ext uri="{FF2B5EF4-FFF2-40B4-BE49-F238E27FC236}">
                <a16:creationId xmlns:a16="http://schemas.microsoft.com/office/drawing/2014/main" id="{205940B1-D0A7-4FA0-8075-1DD875262A2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29117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5" name="Text Placeholder 14">
            <a:extLst>
              <a:ext uri="{FF2B5EF4-FFF2-40B4-BE49-F238E27FC236}">
                <a16:creationId xmlns:a16="http://schemas.microsoft.com/office/drawing/2014/main" id="{FF257E24-EF53-4359-8CF5-CC42A8F6618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08059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6" name="Text Placeholder 14">
            <a:extLst>
              <a:ext uri="{FF2B5EF4-FFF2-40B4-BE49-F238E27FC236}">
                <a16:creationId xmlns:a16="http://schemas.microsoft.com/office/drawing/2014/main" id="{5A2166B8-0F7E-45E9-970E-79F921472A3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810807" y="4871997"/>
            <a:ext cx="61531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7" name="Text Placeholder 14">
            <a:extLst>
              <a:ext uri="{FF2B5EF4-FFF2-40B4-BE49-F238E27FC236}">
                <a16:creationId xmlns:a16="http://schemas.microsoft.com/office/drawing/2014/main" id="{FF45DCBF-40C1-4B85-9196-4C0237FA8CE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65942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8" name="Text Placeholder 14">
            <a:extLst>
              <a:ext uri="{FF2B5EF4-FFF2-40B4-BE49-F238E27FC236}">
                <a16:creationId xmlns:a16="http://schemas.microsoft.com/office/drawing/2014/main" id="{E0182695-A664-4408-ACB6-D9273831D56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44883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9" name="Text Placeholder 14">
            <a:extLst>
              <a:ext uri="{FF2B5EF4-FFF2-40B4-BE49-F238E27FC236}">
                <a16:creationId xmlns:a16="http://schemas.microsoft.com/office/drawing/2014/main" id="{2928531F-4FEC-4B06-9428-27244D33B93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23825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0" name="Text Placeholder 14">
            <a:extLst>
              <a:ext uri="{FF2B5EF4-FFF2-40B4-BE49-F238E27FC236}">
                <a16:creationId xmlns:a16="http://schemas.microsoft.com/office/drawing/2014/main" id="{E678C8DB-AF28-4A99-B976-36F54BA279CD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02766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1" name="Text Placeholder 14">
            <a:extLst>
              <a:ext uri="{FF2B5EF4-FFF2-40B4-BE49-F238E27FC236}">
                <a16:creationId xmlns:a16="http://schemas.microsoft.com/office/drawing/2014/main" id="{FB1CBFC6-0E9C-4ECA-A915-798C00479D6B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81708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2" name="Text Placeholder 14">
            <a:extLst>
              <a:ext uri="{FF2B5EF4-FFF2-40B4-BE49-F238E27FC236}">
                <a16:creationId xmlns:a16="http://schemas.microsoft.com/office/drawing/2014/main" id="{B4EC71CB-AE6D-46A0-87B4-6E2BD6A1CF6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60649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3" name="Text Placeholder 14">
            <a:extLst>
              <a:ext uri="{FF2B5EF4-FFF2-40B4-BE49-F238E27FC236}">
                <a16:creationId xmlns:a16="http://schemas.microsoft.com/office/drawing/2014/main" id="{16A1EE39-3790-4721-9E09-19024F590A9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0395907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D4F8B141-9EE2-47E7-AF2A-94CECF9077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047081" y="4694680"/>
            <a:ext cx="8510121" cy="0"/>
            <a:chOff x="1504814" y="2488864"/>
            <a:chExt cx="8510121" cy="0"/>
          </a:xfrm>
        </p:grpSpPr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0D73D561-653C-420E-BC66-5DA51DD36C8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504814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D3729D46-C590-474A-BF51-5B9D4359EB7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301137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148D21A3-16A8-4ECB-832A-29159F1D20E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08377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DB217E3B-A68A-4BBD-889D-C078F6616CB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88009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3AC64796-B68D-4AE1-A16E-54663926A7F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65589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869D787A-5A6E-4ADB-BAAA-FC5EF3EF1BE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45221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1E371F89-9862-4F45-9CA4-A53BF2C3F72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234858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819AC00F-FB14-4E51-ABB2-C72FB6C0A0F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031181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E083D041-D6E2-4DFF-A37E-21E03F46AF9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813820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E4589E1D-9976-4550-917F-D88195CDCE9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610143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1065CC16-DED3-4048-8705-CA87554422D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399625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4EDC1B45-4090-4B45-80FB-8DF542E67E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872910" y="4599626"/>
            <a:ext cx="8858463" cy="174171"/>
            <a:chOff x="1835966" y="4162015"/>
            <a:chExt cx="8858463" cy="174171"/>
          </a:xfrm>
        </p:grpSpPr>
        <p:sp>
          <p:nvSpPr>
            <p:cNvPr id="90" name="Oval 234">
              <a:extLst>
                <a:ext uri="{FF2B5EF4-FFF2-40B4-BE49-F238E27FC236}">
                  <a16:creationId xmlns:a16="http://schemas.microsoft.com/office/drawing/2014/main" id="{1EFAF30E-1CB4-4DCC-B1A8-30450AECDE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83596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1" name="Oval 236">
              <a:extLst>
                <a:ext uri="{FF2B5EF4-FFF2-40B4-BE49-F238E27FC236}">
                  <a16:creationId xmlns:a16="http://schemas.microsoft.com/office/drawing/2014/main" id="{A53911EE-BFCB-48ED-9821-C8FD044984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2625447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2" name="Oval 238">
              <a:extLst>
                <a:ext uri="{FF2B5EF4-FFF2-40B4-BE49-F238E27FC236}">
                  <a16:creationId xmlns:a16="http://schemas.microsoft.com/office/drawing/2014/main" id="{AE84E691-02AF-4C42-B3B7-EE46E825C0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3414928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3" name="Oval 240">
              <a:extLst>
                <a:ext uri="{FF2B5EF4-FFF2-40B4-BE49-F238E27FC236}">
                  <a16:creationId xmlns:a16="http://schemas.microsoft.com/office/drawing/2014/main" id="{EB9041A9-2967-41AF-BE0A-A7476B97B2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204409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4" name="Oval 242">
              <a:extLst>
                <a:ext uri="{FF2B5EF4-FFF2-40B4-BE49-F238E27FC236}">
                  <a16:creationId xmlns:a16="http://schemas.microsoft.com/office/drawing/2014/main" id="{2B7F05AE-8C2E-43EB-BBA0-897D173AF6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993890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5" name="Oval 244">
              <a:extLst>
                <a:ext uri="{FF2B5EF4-FFF2-40B4-BE49-F238E27FC236}">
                  <a16:creationId xmlns:a16="http://schemas.microsoft.com/office/drawing/2014/main" id="{4248E8A5-3D01-49ED-BEC6-0D27C4C50B7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5783371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6" name="Oval 246">
              <a:extLst>
                <a:ext uri="{FF2B5EF4-FFF2-40B4-BE49-F238E27FC236}">
                  <a16:creationId xmlns:a16="http://schemas.microsoft.com/office/drawing/2014/main" id="{A50B1FA2-FFAB-4A04-8C04-CF6BC1BCDC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572852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7" name="Oval 248">
              <a:extLst>
                <a:ext uri="{FF2B5EF4-FFF2-40B4-BE49-F238E27FC236}">
                  <a16:creationId xmlns:a16="http://schemas.microsoft.com/office/drawing/2014/main" id="{B70F9284-E3A9-4E8C-9C28-93D985513A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7362333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8" name="Oval 250">
              <a:extLst>
                <a:ext uri="{FF2B5EF4-FFF2-40B4-BE49-F238E27FC236}">
                  <a16:creationId xmlns:a16="http://schemas.microsoft.com/office/drawing/2014/main" id="{494AA308-491E-44AE-A81D-E62D362FC4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151814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9" name="Oval 252">
              <a:extLst>
                <a:ext uri="{FF2B5EF4-FFF2-40B4-BE49-F238E27FC236}">
                  <a16:creationId xmlns:a16="http://schemas.microsoft.com/office/drawing/2014/main" id="{03B58A61-0691-4D1F-9A25-7CCB12DA91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941295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0" name="Oval 254">
              <a:extLst>
                <a:ext uri="{FF2B5EF4-FFF2-40B4-BE49-F238E27FC236}">
                  <a16:creationId xmlns:a16="http://schemas.microsoft.com/office/drawing/2014/main" id="{57F5DE50-7369-4681-A8F6-5E935A5178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973077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1" name="Oval 256">
              <a:extLst>
                <a:ext uri="{FF2B5EF4-FFF2-40B4-BE49-F238E27FC236}">
                  <a16:creationId xmlns:a16="http://schemas.microsoft.com/office/drawing/2014/main" id="{4C666F7C-EBDE-456E-B607-1E0FA69243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0520258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FFFF66A7-062A-4A45-8A10-A8F847AF18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049387" y="2999128"/>
            <a:ext cx="8510121" cy="0"/>
            <a:chOff x="1504814" y="2488864"/>
            <a:chExt cx="8510121" cy="0"/>
          </a:xfrm>
        </p:grpSpPr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A2090933-BFE5-4598-998F-C2857039426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504814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C7E50B9E-AD14-448E-B2DF-ED1D0F49086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301137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1F782020-9AE0-4B20-ACD4-057C60173A6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08377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DE1A502D-7651-4CBE-81DE-FF4F102DAA7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88009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D4C29AAF-4E83-44DA-A084-3FF3C70F615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65589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AC5616E9-1DAC-4713-A257-8682DD24AC5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45221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ACDC726D-AB0E-4ED3-82DB-9DD54ADB100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234858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12F1E4A6-E07E-4550-AB72-53438E0C4F0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031181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6B638F82-2127-4858-AA45-F08A1CADABB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813820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028005E8-9894-4966-8BDE-95577A6039D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610143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CFFBFEB2-9943-4D83-86DB-1A86AC15E8E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399625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67045F09-8CF5-4E51-A65C-54F8BF0158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872910" y="2903401"/>
            <a:ext cx="8858463" cy="174171"/>
            <a:chOff x="1835966" y="4162015"/>
            <a:chExt cx="8858463" cy="174171"/>
          </a:xfrm>
        </p:grpSpPr>
        <p:sp>
          <p:nvSpPr>
            <p:cNvPr id="135" name="Oval 234">
              <a:extLst>
                <a:ext uri="{FF2B5EF4-FFF2-40B4-BE49-F238E27FC236}">
                  <a16:creationId xmlns:a16="http://schemas.microsoft.com/office/drawing/2014/main" id="{09B4CFFD-0C29-4685-915E-4DC40D4DFD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83596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6" name="Oval 236">
              <a:extLst>
                <a:ext uri="{FF2B5EF4-FFF2-40B4-BE49-F238E27FC236}">
                  <a16:creationId xmlns:a16="http://schemas.microsoft.com/office/drawing/2014/main" id="{736381B7-7D05-4040-9A1B-1918415768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2625447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7" name="Oval 238">
              <a:extLst>
                <a:ext uri="{FF2B5EF4-FFF2-40B4-BE49-F238E27FC236}">
                  <a16:creationId xmlns:a16="http://schemas.microsoft.com/office/drawing/2014/main" id="{4F77152F-41F4-45EC-B530-B38C5111C2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3414928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8" name="Oval 240">
              <a:extLst>
                <a:ext uri="{FF2B5EF4-FFF2-40B4-BE49-F238E27FC236}">
                  <a16:creationId xmlns:a16="http://schemas.microsoft.com/office/drawing/2014/main" id="{8FB428D5-0A0E-4CF3-A223-9F4F7B38610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204409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9" name="Oval 242">
              <a:extLst>
                <a:ext uri="{FF2B5EF4-FFF2-40B4-BE49-F238E27FC236}">
                  <a16:creationId xmlns:a16="http://schemas.microsoft.com/office/drawing/2014/main" id="{A4275727-B33C-4EB0-9E6E-7CE3356032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993890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0" name="Oval 244">
              <a:extLst>
                <a:ext uri="{FF2B5EF4-FFF2-40B4-BE49-F238E27FC236}">
                  <a16:creationId xmlns:a16="http://schemas.microsoft.com/office/drawing/2014/main" id="{7998F366-05B2-42D3-9B4E-CD7F91FB93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5783371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1" name="Oval 246">
              <a:extLst>
                <a:ext uri="{FF2B5EF4-FFF2-40B4-BE49-F238E27FC236}">
                  <a16:creationId xmlns:a16="http://schemas.microsoft.com/office/drawing/2014/main" id="{8593BF6C-17E2-4AB7-85D7-0B93D23768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572852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2" name="Oval 248">
              <a:extLst>
                <a:ext uri="{FF2B5EF4-FFF2-40B4-BE49-F238E27FC236}">
                  <a16:creationId xmlns:a16="http://schemas.microsoft.com/office/drawing/2014/main" id="{74F85EBE-E43B-4B81-85F1-89969EC56D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7362333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3" name="Oval 250">
              <a:extLst>
                <a:ext uri="{FF2B5EF4-FFF2-40B4-BE49-F238E27FC236}">
                  <a16:creationId xmlns:a16="http://schemas.microsoft.com/office/drawing/2014/main" id="{16C21525-8829-45F3-8C9F-05274678E7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151814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4" name="Oval 252">
              <a:extLst>
                <a:ext uri="{FF2B5EF4-FFF2-40B4-BE49-F238E27FC236}">
                  <a16:creationId xmlns:a16="http://schemas.microsoft.com/office/drawing/2014/main" id="{8FFF03BC-2EFF-4AF5-B788-A1FEA53780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941295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5" name="Oval 254">
              <a:extLst>
                <a:ext uri="{FF2B5EF4-FFF2-40B4-BE49-F238E27FC236}">
                  <a16:creationId xmlns:a16="http://schemas.microsoft.com/office/drawing/2014/main" id="{D811BD14-6461-4DD9-9A2C-BFC2C95539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973077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6" name="Oval 256">
              <a:extLst>
                <a:ext uri="{FF2B5EF4-FFF2-40B4-BE49-F238E27FC236}">
                  <a16:creationId xmlns:a16="http://schemas.microsoft.com/office/drawing/2014/main" id="{929BB859-9DB9-433D-8C7B-91E7FED48B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0520258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59" name="Graphic 158">
            <a:extLst>
              <a:ext uri="{FF2B5EF4-FFF2-40B4-BE49-F238E27FC236}">
                <a16:creationId xmlns:a16="http://schemas.microsoft.com/office/drawing/2014/main" id="{A24C8354-AD07-4B50-9334-314D6B2B10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" y="6237133"/>
            <a:ext cx="12191999" cy="620867"/>
          </a:xfrm>
          <a:prstGeom prst="rect">
            <a:avLst/>
          </a:prstGeom>
        </p:spPr>
      </p:pic>
      <p:sp>
        <p:nvSpPr>
          <p:cNvPr id="160" name="Date Placeholder 2">
            <a:extLst>
              <a:ext uri="{FF2B5EF4-FFF2-40B4-BE49-F238E27FC236}">
                <a16:creationId xmlns:a16="http://schemas.microsoft.com/office/drawing/2014/main" id="{D3F09D93-A56A-41E4-A3BA-42472B0A38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61" name="Footer Placeholder 3">
            <a:extLst>
              <a:ext uri="{FF2B5EF4-FFF2-40B4-BE49-F238E27FC236}">
                <a16:creationId xmlns:a16="http://schemas.microsoft.com/office/drawing/2014/main" id="{5951592E-5737-43C9-B6B0-D13407661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62" name="Slide Number Placeholder 4">
            <a:extLst>
              <a:ext uri="{FF2B5EF4-FFF2-40B4-BE49-F238E27FC236}">
                <a16:creationId xmlns:a16="http://schemas.microsoft.com/office/drawing/2014/main" id="{3B542197-0399-4FBD-A10C-B97A68AA2A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62562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nci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D96D4A-16D3-4C35-A383-2DF039D54C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9728" y="317739"/>
            <a:ext cx="4114800" cy="623923"/>
          </a:xfrm>
          <a:prstGeom prst="rect">
            <a:avLst/>
          </a:prstGeom>
        </p:spPr>
        <p:txBody>
          <a:bodyPr anchor="ctr"/>
          <a:lstStyle>
            <a:lvl1pPr>
              <a:defRPr sz="2400" cap="all" spc="1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FF255611-8280-41F3-A5FA-821E144AEAE7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914400" y="905856"/>
            <a:ext cx="5759450" cy="50472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cap="all" baseline="0">
                <a:solidFill>
                  <a:schemeClr val="accent5">
                    <a:lumMod val="50000"/>
                  </a:schemeClr>
                </a:solidFill>
              </a:defRPr>
            </a:lvl1pPr>
            <a:lvl2pPr marL="457200" indent="0">
              <a:buNone/>
              <a:defRPr sz="1600" cap="all" baseline="0">
                <a:solidFill>
                  <a:schemeClr val="accent5">
                    <a:lumMod val="50000"/>
                  </a:schemeClr>
                </a:solidFill>
              </a:defRPr>
            </a:lvl2pPr>
            <a:lvl3pPr marL="914400" indent="0">
              <a:buNone/>
              <a:defRPr sz="1400" cap="all" baseline="0">
                <a:solidFill>
                  <a:schemeClr val="accent5">
                    <a:lumMod val="50000"/>
                  </a:schemeClr>
                </a:solidFill>
              </a:defRPr>
            </a:lvl3pPr>
            <a:lvl4pPr marL="1371600" indent="0">
              <a:buNone/>
              <a:defRPr sz="1200" cap="all" baseline="0">
                <a:solidFill>
                  <a:schemeClr val="accent5">
                    <a:lumMod val="50000"/>
                  </a:schemeClr>
                </a:solidFill>
              </a:defRPr>
            </a:lvl4pPr>
            <a:lvl5pPr marL="1828800" indent="0">
              <a:buNone/>
              <a:defRPr sz="1200" cap="all" baseline="0">
                <a:solidFill>
                  <a:schemeClr val="accent5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3453DB9-3C4B-4136-96D2-08A7D5AD418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1464841-801A-499A-BFD2-9731D2D89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6BF61C1-4A8C-44D4-901D-E065B7B42A2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598229" y="0"/>
            <a:ext cx="459377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C78F9D-CD73-4D53-A871-D6C0B643A6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88064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Team 4-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>
            <a:extLst>
              <a:ext uri="{FF2B5EF4-FFF2-40B4-BE49-F238E27FC236}">
                <a16:creationId xmlns:a16="http://schemas.microsoft.com/office/drawing/2014/main" id="{7726902C-381D-4629-AF04-0689A76C51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4354286"/>
            <a:ext cx="12192001" cy="2503713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480C3F3-53A4-4049-96CE-C6C4EB9DA6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38600" y="544286"/>
            <a:ext cx="4114800" cy="747929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F669E6E-28BD-4FC9-BFB3-B42707D25AE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97731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B0CE1D3C-6E95-41C8-9202-B6BACEA97CB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03729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A90F4B16-F669-4D35-8B6D-5DE38097DD9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03728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90D56BE-BB71-4ADC-B308-883B7BB63C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03729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Picture Placeholder 9">
            <a:extLst>
              <a:ext uri="{FF2B5EF4-FFF2-40B4-BE49-F238E27FC236}">
                <a16:creationId xmlns:a16="http://schemas.microsoft.com/office/drawing/2014/main" id="{24532133-7BD7-49DF-96C1-B4A992CE4DF0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667826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AF4F5B9-821C-4A57-B5E2-055949CECC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473824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ext Placeholder 10">
            <a:extLst>
              <a:ext uri="{FF2B5EF4-FFF2-40B4-BE49-F238E27FC236}">
                <a16:creationId xmlns:a16="http://schemas.microsoft.com/office/drawing/2014/main" id="{63893EB3-C98E-4A69-A71C-7C922128375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473826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5D0352AF-E877-45F2-9868-A8A1E017A91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473825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20" name="Picture Placeholder 9">
            <a:extLst>
              <a:ext uri="{FF2B5EF4-FFF2-40B4-BE49-F238E27FC236}">
                <a16:creationId xmlns:a16="http://schemas.microsoft.com/office/drawing/2014/main" id="{750DAF93-603B-44B6-99DC-79A63DC3A1F4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437921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372AD67-26BA-4843-BAFE-B661A05BBE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243919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E0EAD7F-FBD0-4EA0-A7E7-5E65604B47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014014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DA3EAA29-D608-4031-9C0E-0610D1886CA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43921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29" name="Text Placeholder 10">
            <a:extLst>
              <a:ext uri="{FF2B5EF4-FFF2-40B4-BE49-F238E27FC236}">
                <a16:creationId xmlns:a16="http://schemas.microsoft.com/office/drawing/2014/main" id="{1DC4676B-9880-4C33-A8A2-88FB0944CF3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43920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24" name="Picture Placeholder 9">
            <a:extLst>
              <a:ext uri="{FF2B5EF4-FFF2-40B4-BE49-F238E27FC236}">
                <a16:creationId xmlns:a16="http://schemas.microsoft.com/office/drawing/2014/main" id="{AF6D479F-D265-4CD5-88BE-FC37AFC5FF4B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9208016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ED618ADF-296A-4300-A8AE-A1837B390A9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014015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31" name="Text Placeholder 10">
            <a:extLst>
              <a:ext uri="{FF2B5EF4-FFF2-40B4-BE49-F238E27FC236}">
                <a16:creationId xmlns:a16="http://schemas.microsoft.com/office/drawing/2014/main" id="{CA503612-3331-4786-8298-4A1E0C1C75D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014014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A1D0F5-2B0B-4318-B5DC-AECB09851E4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3A8939-F5BE-47FA-AE2F-AF66C45B1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98A3F37-FB91-4420-832B-EA39AE37B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32596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Team 8-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ctangle 76">
            <a:extLst>
              <a:ext uri="{FF2B5EF4-FFF2-40B4-BE49-F238E27FC236}">
                <a16:creationId xmlns:a16="http://schemas.microsoft.com/office/drawing/2014/main" id="{B70B2057-9B78-4391-A15F-27A41A72F1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4354286"/>
            <a:ext cx="12192001" cy="2503713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B059CD-37AB-48A3-9976-0B38FF7A5A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97106" y="589720"/>
            <a:ext cx="4006114" cy="657784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36E0B0A-0B1B-438D-8971-570ACA956B8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564029" y="186203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1FB8438-2DA4-4B23-ACCD-3DEADF3E75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449156" y="171914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3E63EE1F-208F-40D0-9307-47F66C8581B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28073" y="321268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40F7C878-62A1-4A30-AA27-C5F502C8D31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28073" y="349627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48" name="Picture Placeholder 9">
            <a:extLst>
              <a:ext uri="{FF2B5EF4-FFF2-40B4-BE49-F238E27FC236}">
                <a16:creationId xmlns:a16="http://schemas.microsoft.com/office/drawing/2014/main" id="{5D495D18-EB49-4AD5-A7EE-1E6D2496B69A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11979" y="186203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9248BBAE-0CA8-464A-A4E0-AB7D697DA0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097106" y="171914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Text Placeholder 10">
            <a:extLst>
              <a:ext uri="{FF2B5EF4-FFF2-40B4-BE49-F238E27FC236}">
                <a16:creationId xmlns:a16="http://schemas.microsoft.com/office/drawing/2014/main" id="{03551339-A94F-4674-8165-3BFA78946D0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676023" y="321268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51" name="Text Placeholder 10">
            <a:extLst>
              <a:ext uri="{FF2B5EF4-FFF2-40B4-BE49-F238E27FC236}">
                <a16:creationId xmlns:a16="http://schemas.microsoft.com/office/drawing/2014/main" id="{D1839C5B-C216-4FB8-A285-4D99AF56E82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676023" y="349627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52" name="Picture Placeholder 9">
            <a:extLst>
              <a:ext uri="{FF2B5EF4-FFF2-40B4-BE49-F238E27FC236}">
                <a16:creationId xmlns:a16="http://schemas.microsoft.com/office/drawing/2014/main" id="{ACA22B55-1DD2-4FE6-95FC-D8BC2BBECF0A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859928" y="186203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9473BE6D-AE02-42D4-838E-F7916980D8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745055" y="171914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Text Placeholder 10">
            <a:extLst>
              <a:ext uri="{FF2B5EF4-FFF2-40B4-BE49-F238E27FC236}">
                <a16:creationId xmlns:a16="http://schemas.microsoft.com/office/drawing/2014/main" id="{35C2A2FE-AA36-4715-97F6-B743D26DE3F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323972" y="321268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55" name="Text Placeholder 10">
            <a:extLst>
              <a:ext uri="{FF2B5EF4-FFF2-40B4-BE49-F238E27FC236}">
                <a16:creationId xmlns:a16="http://schemas.microsoft.com/office/drawing/2014/main" id="{B98652DE-F8C8-4EA5-8CDA-9985B636DEA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323972" y="349627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56" name="Picture Placeholder 9">
            <a:extLst>
              <a:ext uri="{FF2B5EF4-FFF2-40B4-BE49-F238E27FC236}">
                <a16:creationId xmlns:a16="http://schemas.microsoft.com/office/drawing/2014/main" id="{40C3D084-82F3-4C1C-95E8-56362097EDFB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9507876" y="1858432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E0EC4B6A-1FAA-43D1-9436-A3BFF08A84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393003" y="1715538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8" name="Text Placeholder 10">
            <a:extLst>
              <a:ext uri="{FF2B5EF4-FFF2-40B4-BE49-F238E27FC236}">
                <a16:creationId xmlns:a16="http://schemas.microsoft.com/office/drawing/2014/main" id="{ABB7ACFA-C6F3-4D7A-A6D8-73035EF164D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971920" y="3209081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59" name="Text Placeholder 10">
            <a:extLst>
              <a:ext uri="{FF2B5EF4-FFF2-40B4-BE49-F238E27FC236}">
                <a16:creationId xmlns:a16="http://schemas.microsoft.com/office/drawing/2014/main" id="{F9CBC3B9-EDF1-45E0-BFBF-53888131CBA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971920" y="3492671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60" name="Picture Placeholder 9">
            <a:extLst>
              <a:ext uri="{FF2B5EF4-FFF2-40B4-BE49-F238E27FC236}">
                <a16:creationId xmlns:a16="http://schemas.microsoft.com/office/drawing/2014/main" id="{A7D13807-1ECF-4830-AB8D-D33E4F22330E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1564029" y="412947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40E1F756-2737-4291-8D41-307BFE737E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449156" y="398658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" name="Text Placeholder 10">
            <a:extLst>
              <a:ext uri="{FF2B5EF4-FFF2-40B4-BE49-F238E27FC236}">
                <a16:creationId xmlns:a16="http://schemas.microsoft.com/office/drawing/2014/main" id="{C5BD35EC-547F-4A42-85C6-E2C94C2A03C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028073" y="548012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63" name="Text Placeholder 10">
            <a:extLst>
              <a:ext uri="{FF2B5EF4-FFF2-40B4-BE49-F238E27FC236}">
                <a16:creationId xmlns:a16="http://schemas.microsoft.com/office/drawing/2014/main" id="{D89797D3-65B3-414D-9657-B5DA3934914C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028073" y="576371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64" name="Picture Placeholder 9">
            <a:extLst>
              <a:ext uri="{FF2B5EF4-FFF2-40B4-BE49-F238E27FC236}">
                <a16:creationId xmlns:a16="http://schemas.microsoft.com/office/drawing/2014/main" id="{280147ED-89CE-475D-A96F-AA7A912E00B8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4211979" y="412947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B10D74ED-CECE-4A22-B877-966D53821E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097106" y="398658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Text Placeholder 10">
            <a:extLst>
              <a:ext uri="{FF2B5EF4-FFF2-40B4-BE49-F238E27FC236}">
                <a16:creationId xmlns:a16="http://schemas.microsoft.com/office/drawing/2014/main" id="{0C937A25-DAA7-4478-ADF6-728F4D61897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676023" y="548012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67" name="Text Placeholder 10">
            <a:extLst>
              <a:ext uri="{FF2B5EF4-FFF2-40B4-BE49-F238E27FC236}">
                <a16:creationId xmlns:a16="http://schemas.microsoft.com/office/drawing/2014/main" id="{8AB48703-9A4A-440C-9049-7FE889764E5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676023" y="576371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68" name="Picture Placeholder 9">
            <a:extLst>
              <a:ext uri="{FF2B5EF4-FFF2-40B4-BE49-F238E27FC236}">
                <a16:creationId xmlns:a16="http://schemas.microsoft.com/office/drawing/2014/main" id="{5D9D5119-D677-47FD-AEEB-49FE4DDEF6B0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6859928" y="412947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0AF0F623-CF57-4D6B-87F3-FD410516E1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745055" y="398658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Text Placeholder 10">
            <a:extLst>
              <a:ext uri="{FF2B5EF4-FFF2-40B4-BE49-F238E27FC236}">
                <a16:creationId xmlns:a16="http://schemas.microsoft.com/office/drawing/2014/main" id="{3BE3B8C3-ECB9-46D2-B11F-A5569909748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6323972" y="548012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71" name="Text Placeholder 10">
            <a:extLst>
              <a:ext uri="{FF2B5EF4-FFF2-40B4-BE49-F238E27FC236}">
                <a16:creationId xmlns:a16="http://schemas.microsoft.com/office/drawing/2014/main" id="{FB1EE68D-97FA-4EA4-B792-5AC6C49F902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323972" y="576371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72" name="Picture Placeholder 9">
            <a:extLst>
              <a:ext uri="{FF2B5EF4-FFF2-40B4-BE49-F238E27FC236}">
                <a16:creationId xmlns:a16="http://schemas.microsoft.com/office/drawing/2014/main" id="{7E98343B-32E9-4538-991A-B5EACD651D41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9507876" y="4125872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823CC91A-02A3-4B96-BCEE-76C1D25CCD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393003" y="3982978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4" name="Text Placeholder 10">
            <a:extLst>
              <a:ext uri="{FF2B5EF4-FFF2-40B4-BE49-F238E27FC236}">
                <a16:creationId xmlns:a16="http://schemas.microsoft.com/office/drawing/2014/main" id="{DBE2EAAB-674D-41E1-92E6-A7459FEFDAEC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971920" y="5476521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75" name="Text Placeholder 10">
            <a:extLst>
              <a:ext uri="{FF2B5EF4-FFF2-40B4-BE49-F238E27FC236}">
                <a16:creationId xmlns:a16="http://schemas.microsoft.com/office/drawing/2014/main" id="{C60D862C-3474-4A4A-8557-AD2C7917BFE2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971920" y="5760111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508728-25CF-4DB1-9A83-FAFA5ABEC9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D454F9-A55F-44A0-9695-FC40C6684C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38C64F-7F14-454A-B830-80CCE5B1D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81625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ndin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4C64230-8BD4-4150-967D-421B6FE432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217054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BA8AE08-0788-4D8A-8C9D-7E5AAA112A3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38600" y="615940"/>
            <a:ext cx="4137262" cy="938778"/>
          </a:xfrm>
          <a:prstGeom prst="rect">
            <a:avLst/>
          </a:prstGeom>
        </p:spPr>
        <p:txBody>
          <a:bodyPr anchor="ctr"/>
          <a:lstStyle>
            <a:lvl1pPr algn="ctr">
              <a:defRPr lang="en-US" sz="2400" cap="all" spc="10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8A119E1C-2243-42E2-8A58-CC171131D19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101170" y="3079567"/>
            <a:ext cx="1200150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59" name="Text Placeholder 10">
            <a:extLst>
              <a:ext uri="{FF2B5EF4-FFF2-40B4-BE49-F238E27FC236}">
                <a16:creationId xmlns:a16="http://schemas.microsoft.com/office/drawing/2014/main" id="{337797F5-74CE-492B-806B-221CAF3535C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010890" y="3079567"/>
            <a:ext cx="1223858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60" name="Text Placeholder 10">
            <a:extLst>
              <a:ext uri="{FF2B5EF4-FFF2-40B4-BE49-F238E27FC236}">
                <a16:creationId xmlns:a16="http://schemas.microsoft.com/office/drawing/2014/main" id="{2431D1A0-10D1-4D2E-AC6F-F8C9E6A2260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988252" y="3079567"/>
            <a:ext cx="1187610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61" name="Text Placeholder 10">
            <a:extLst>
              <a:ext uri="{FF2B5EF4-FFF2-40B4-BE49-F238E27FC236}">
                <a16:creationId xmlns:a16="http://schemas.microsoft.com/office/drawing/2014/main" id="{4028BD6A-568F-4A16-AE86-5D88861C3BB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879382" y="3079567"/>
            <a:ext cx="1211785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52" name="Text Placeholder 10">
            <a:extLst>
              <a:ext uri="{FF2B5EF4-FFF2-40B4-BE49-F238E27FC236}">
                <a16:creationId xmlns:a16="http://schemas.microsoft.com/office/drawing/2014/main" id="{2E935678-32B2-4589-933F-F74B3E68FFA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10458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51" name="Text Placeholder 10">
            <a:extLst>
              <a:ext uri="{FF2B5EF4-FFF2-40B4-BE49-F238E27FC236}">
                <a16:creationId xmlns:a16="http://schemas.microsoft.com/office/drawing/2014/main" id="{B3C5A73C-51DD-4781-943C-235704BBF6B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10458" y="5156838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8" name="Text Placeholder 10">
            <a:extLst>
              <a:ext uri="{FF2B5EF4-FFF2-40B4-BE49-F238E27FC236}">
                <a16:creationId xmlns:a16="http://schemas.microsoft.com/office/drawing/2014/main" id="{AD95FB24-5DA0-4000-B023-A00C32D53F0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432032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7" name="Text Placeholder 10">
            <a:extLst>
              <a:ext uri="{FF2B5EF4-FFF2-40B4-BE49-F238E27FC236}">
                <a16:creationId xmlns:a16="http://schemas.microsoft.com/office/drawing/2014/main" id="{7455F56A-A263-4D13-A484-2D15CD61D0F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432032" y="5156837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0" name="Text Placeholder 10">
            <a:extLst>
              <a:ext uri="{FF2B5EF4-FFF2-40B4-BE49-F238E27FC236}">
                <a16:creationId xmlns:a16="http://schemas.microsoft.com/office/drawing/2014/main" id="{6C6ABB33-3D98-4D76-B96F-65F57493622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391270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9" name="Text Placeholder 10">
            <a:extLst>
              <a:ext uri="{FF2B5EF4-FFF2-40B4-BE49-F238E27FC236}">
                <a16:creationId xmlns:a16="http://schemas.microsoft.com/office/drawing/2014/main" id="{8EA8275A-A17A-42ED-9DDC-5F06000BFBEF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391270" y="5157592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2" name="Text Placeholder 10">
            <a:extLst>
              <a:ext uri="{FF2B5EF4-FFF2-40B4-BE49-F238E27FC236}">
                <a16:creationId xmlns:a16="http://schemas.microsoft.com/office/drawing/2014/main" id="{4AEA6122-22B2-49EC-8451-E43D40F3236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294487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81" name="Text Placeholder 10">
            <a:extLst>
              <a:ext uri="{FF2B5EF4-FFF2-40B4-BE49-F238E27FC236}">
                <a16:creationId xmlns:a16="http://schemas.microsoft.com/office/drawing/2014/main" id="{103D7EA4-00E4-43FA-8129-1CBE0C1291A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294487" y="5166170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8" name="Date Placeholder 2">
            <a:extLst>
              <a:ext uri="{FF2B5EF4-FFF2-40B4-BE49-F238E27FC236}">
                <a16:creationId xmlns:a16="http://schemas.microsoft.com/office/drawing/2014/main" id="{811592B2-2D21-495C-8C11-680EC81556F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EFB73D1-17D7-400F-B750-F5EA2675DD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E30E81D-C76E-4DB7-9722-4BE8D7CF3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40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C1E109A-BBBE-498A-AC65-464AAF5710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6874" y="1329829"/>
            <a:ext cx="2043713" cy="640698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lnSpc>
                <a:spcPct val="100000"/>
              </a:lnSpc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7408009F-7441-4960-8688-598E5537784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12513" y="808353"/>
            <a:ext cx="6341212" cy="1682433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721A019-F5C2-4A15-A6AE-C03209D1D7D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3234519"/>
            <a:ext cx="12192000" cy="362348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CFE1DF53-32D0-456E-8221-7FCD23325D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DC108F1B-58C5-43B6-8251-B1392CA9A8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C530B1E0-03D4-4E5B-A2A7-903B17B306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12113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07C99-0702-4DEF-A72F-2451B3DC6D0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86544" y="-1"/>
            <a:ext cx="3944790" cy="1845127"/>
          </a:xfrm>
          <a:prstGeom prst="rect">
            <a:avLst/>
          </a:prstGeom>
        </p:spPr>
        <p:txBody>
          <a:bodyPr anchor="ctr"/>
          <a:lstStyle>
            <a:lvl1pPr algn="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74497024-D7D5-447C-8133-660B1F47A19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1845128"/>
            <a:ext cx="12192000" cy="501287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88F42-9013-4CBC-BF65-3FE1470550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91F54EB4-06CA-459B-8F8C-86061BA6F1B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627913" y="0"/>
            <a:ext cx="6564087" cy="3614737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lIns="640080" tIns="731520" rIns="548640"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22B1A3-ADD1-4AAF-A733-AF9AEAB49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AE2F48-AB83-42F0-93C2-9F943F0B0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20691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ED8B338-CD86-47FF-A4B9-9EE6A11AFBF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511344" y="0"/>
            <a:ext cx="6680656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AF4E84F-A3BE-442F-B9F1-68AB2244AF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20320" y="-7084"/>
            <a:ext cx="5511344" cy="6858000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39AED10-F37C-48B3-A407-EDC6878C71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86566" y="3035081"/>
            <a:ext cx="2341256" cy="640698"/>
          </a:xfrm>
          <a:prstGeom prst="rect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F20D097E-45D7-422E-A8D1-635C7DE9A99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04805" y="3959761"/>
            <a:ext cx="2879477" cy="1790164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8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5" name="Date Placeholder 2">
            <a:extLst>
              <a:ext uri="{FF2B5EF4-FFF2-40B4-BE49-F238E27FC236}">
                <a16:creationId xmlns:a16="http://schemas.microsoft.com/office/drawing/2014/main" id="{19507D12-915D-42C7-9250-F3912C1CAE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14520C17-104B-4F9D-B1D8-2FA4676B3C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219F9CF7-C4CD-4EEB-A49F-1820A981A2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13335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bl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E3FCFFF-5934-4C8D-A4B0-6B19C662D8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13651"/>
            <a:ext cx="3701436" cy="6858000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720FC4D-FDE2-42C3-B907-27B071B649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41" y="1332239"/>
            <a:ext cx="1871580" cy="640698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97404DC9-3FBE-41B9-946D-9A0D878C288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231042" y="652826"/>
            <a:ext cx="3433138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88BB7876-0125-4084-804C-A842C855860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231042" y="1032330"/>
            <a:ext cx="3433138" cy="137067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645735C-4621-4667-AB52-0391CFBB6B5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03339" y="652826"/>
            <a:ext cx="3433138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488BB2B1-07E3-42A2-B3BE-7FC7D7AE158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203339" y="1032330"/>
            <a:ext cx="3433138" cy="137067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02C103C8-E422-4DEB-9077-DC11E00805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31042" y="2620561"/>
            <a:ext cx="3433138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FA80948A-8FCC-4BE4-A5F7-20802B17630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31042" y="3002562"/>
            <a:ext cx="3433138" cy="961350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4744F88B-3CB7-4A2B-B718-EEB4E061A79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203339" y="2620561"/>
            <a:ext cx="3433138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7343EDF6-C2D8-47E1-856B-6329A7CE07E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203339" y="3002562"/>
            <a:ext cx="3433138" cy="961350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AC6352A5-5003-4E32-B8FF-A84B4A4AC3A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231042" y="4147932"/>
            <a:ext cx="3433138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CC2603EF-30BF-4C6C-BA93-E99C7248091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231042" y="4529933"/>
            <a:ext cx="3433138" cy="1450988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D38E30C9-543F-4532-B571-2F2EF52E7A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9E2F8B6B-A63E-448F-86E5-CF3F12A297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5EC1D779-DE8A-45DF-9A79-70F63DD68B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6491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u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3A5AC9-F6E1-46F9-8810-475475E17B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34980" y="848536"/>
            <a:ext cx="1929607" cy="640698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52C02D9-C262-43C0-BE24-402661B0594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4495801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D8BD2DF2-5753-43B2-82AD-30DBE8004D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24359" y="2046233"/>
            <a:ext cx="312658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A5FD5DB-8694-4BD8-819A-7AD23AAAE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24359" y="2425736"/>
            <a:ext cx="3126583" cy="1306527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1F5129C3-CFB0-408F-BE5C-AC32F5C68F1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526986" y="2046233"/>
            <a:ext cx="3281556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3344438D-488B-4739-95B6-56F81A25FA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526986" y="2425736"/>
            <a:ext cx="3281556" cy="1306527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A6F801D1-185D-4C5B-9855-3AD0372C33D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24359" y="4180976"/>
            <a:ext cx="3126583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E46B3EF2-B93D-4E2D-8ECF-31A1DF927B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24359" y="4562976"/>
            <a:ext cx="3126583" cy="1258935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35A8C3BD-2930-45A1-B3E0-EC8FA92B65F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526986" y="4180976"/>
            <a:ext cx="3281556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E7A5E528-A349-45DA-A841-E092311D8F7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526986" y="4562976"/>
            <a:ext cx="3281556" cy="1258935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0" name="Date Placeholder 3">
            <a:extLst>
              <a:ext uri="{FF2B5EF4-FFF2-40B4-BE49-F238E27FC236}">
                <a16:creationId xmlns:a16="http://schemas.microsoft.com/office/drawing/2014/main" id="{61AB9D5A-1951-48B0-9CAE-84FC869BE5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31" name="Footer Placeholder 4">
            <a:extLst>
              <a:ext uri="{FF2B5EF4-FFF2-40B4-BE49-F238E27FC236}">
                <a16:creationId xmlns:a16="http://schemas.microsoft.com/office/drawing/2014/main" id="{3AEF9F4B-0EB4-4C9F-9159-80E393F3A1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32" name="Slide Number Placeholder 5">
            <a:extLst>
              <a:ext uri="{FF2B5EF4-FFF2-40B4-BE49-F238E27FC236}">
                <a16:creationId xmlns:a16="http://schemas.microsoft.com/office/drawing/2014/main" id="{6BC4F905-196D-4DFF-9947-C56088B56F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1209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2B5AB06-9792-445C-9B3C-103D5EBCE6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2170545"/>
          </a:xfrm>
          <a:prstGeom prst="rect">
            <a:avLst/>
          </a:prstGeom>
          <a:solidFill>
            <a:schemeClr val="accent2">
              <a:lumMod val="20000"/>
              <a:lumOff val="8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AEFB40-063A-41A7-9581-865BBE62C3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97992"/>
            <a:ext cx="10515600" cy="994835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C3BAD53-6B4A-490D-BE06-B5A0B068755B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1632608" y="2982740"/>
            <a:ext cx="603504" cy="6035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30E1FC4A-DE44-4B85-856E-E2480DF55A80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4388240" y="2981421"/>
            <a:ext cx="603504" cy="59436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Picture Placeholder 4">
            <a:extLst>
              <a:ext uri="{FF2B5EF4-FFF2-40B4-BE49-F238E27FC236}">
                <a16:creationId xmlns:a16="http://schemas.microsoft.com/office/drawing/2014/main" id="{02E70B7A-F000-4D8D-9BDF-E10FF6B3837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7182902" y="2983163"/>
            <a:ext cx="603504" cy="6035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Picture Placeholder 4">
            <a:extLst>
              <a:ext uri="{FF2B5EF4-FFF2-40B4-BE49-F238E27FC236}">
                <a16:creationId xmlns:a16="http://schemas.microsoft.com/office/drawing/2014/main" id="{1CED61F8-3F2F-4611-8E56-88AAF763257E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9927648" y="3001928"/>
            <a:ext cx="594360" cy="59436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B7058D0A-FADA-4AE8-99E1-90B4E5D358A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4080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3B7B90F8-2155-4E8A-BCE9-7780EE14ED2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4080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4" name="Text Placeholder 10">
            <a:extLst>
              <a:ext uri="{FF2B5EF4-FFF2-40B4-BE49-F238E27FC236}">
                <a16:creationId xmlns:a16="http://schemas.microsoft.com/office/drawing/2014/main" id="{9C0C6E63-A45B-409B-824C-FAA0CC56EC8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50858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3" name="Text Placeholder 10">
            <a:extLst>
              <a:ext uri="{FF2B5EF4-FFF2-40B4-BE49-F238E27FC236}">
                <a16:creationId xmlns:a16="http://schemas.microsoft.com/office/drawing/2014/main" id="{B910C319-3589-469F-9A8A-173CB714BA4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50858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D9802FCD-21E3-4F6F-B57C-02AEB618FE8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30340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5" name="Text Placeholder 10">
            <a:extLst>
              <a:ext uri="{FF2B5EF4-FFF2-40B4-BE49-F238E27FC236}">
                <a16:creationId xmlns:a16="http://schemas.microsoft.com/office/drawing/2014/main" id="{4AFEE648-F3AD-453E-895B-F43C7415C7B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30340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8" name="Text Placeholder 10">
            <a:extLst>
              <a:ext uri="{FF2B5EF4-FFF2-40B4-BE49-F238E27FC236}">
                <a16:creationId xmlns:a16="http://schemas.microsoft.com/office/drawing/2014/main" id="{AA760860-8E89-42DD-87FD-F9951F28372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07118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5FD2DFE0-D25E-4B72-A2B4-C40CF72D522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07118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0" name="Date Placeholder 3">
            <a:extLst>
              <a:ext uri="{FF2B5EF4-FFF2-40B4-BE49-F238E27FC236}">
                <a16:creationId xmlns:a16="http://schemas.microsoft.com/office/drawing/2014/main" id="{573EDDB2-8AC2-4A88-95EE-20082E77DE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41" name="Footer Placeholder 4">
            <a:extLst>
              <a:ext uri="{FF2B5EF4-FFF2-40B4-BE49-F238E27FC236}">
                <a16:creationId xmlns:a16="http://schemas.microsoft.com/office/drawing/2014/main" id="{325A34CF-B8DC-4A28-86BC-8D450E3D3C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42" name="Slide Number Placeholder 5">
            <a:extLst>
              <a:ext uri="{FF2B5EF4-FFF2-40B4-BE49-F238E27FC236}">
                <a16:creationId xmlns:a16="http://schemas.microsoft.com/office/drawing/2014/main" id="{3F009426-0603-4EF7-8DE1-0CA50818F7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6556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Benefi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E090415B-A73D-4D17-B5FA-F442D6C0EB2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429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B9CB337-B3D4-443D-99C2-B7AE9EB5D2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279" y="-136525"/>
            <a:ext cx="4979773" cy="6858000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tIns="3246120" anchor="ctr"/>
          <a:lstStyle>
            <a:lvl1pPr algn="ctr">
              <a:defRPr sz="2400" cap="all" spc="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C9AB6E92-BF31-4AA5-B407-78E1D7795A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3803124F-8B71-4805-8DBD-A3AB3ED434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9A9D64C-A9E2-4148-B514-933547C5B9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218B468-C542-4326-86FA-43DF3A4F3DB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43575" y="3972253"/>
            <a:ext cx="5859420" cy="1769419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200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4170420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02728A58-8DE2-4B1C-B6CA-F2AED56F450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9D7CAC-EE78-4BAE-94EA-EBE4BB1181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375848"/>
            <a:ext cx="12192000" cy="4491182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</p:spPr>
        <p:txBody>
          <a:bodyPr lIns="3657600" tIns="182880" rIns="3657600"/>
          <a:lstStyle>
            <a:lvl1pPr algn="ctr">
              <a:defRPr sz="6000" cap="all" spc="100" baseline="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1483287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siness Model">
    <p:bg>
      <p:bgPr>
        <a:solidFill>
          <a:schemeClr val="accent5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50298920-F98C-4AFF-A39F-BB5644F96EB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6772276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906EC1-D867-4113-B1E4-72ADCC4B15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61354" y="790901"/>
            <a:ext cx="3049568" cy="640698"/>
          </a:xfrm>
          <a:prstGeom prst="rect">
            <a:avLst/>
          </a:prstGeom>
          <a:gradFill>
            <a:gsLst>
              <a:gs pos="50000">
                <a:schemeClr val="accent1">
                  <a:lumMod val="5000"/>
                  <a:lumOff val="95000"/>
                  <a:alpha val="0"/>
                </a:schemeClr>
              </a:gs>
              <a:gs pos="50000">
                <a:schemeClr val="accent5">
                  <a:alpha val="10000"/>
                </a:schemeClr>
              </a:gs>
            </a:gsLst>
            <a:lin ang="0" scaled="0"/>
          </a:gradFill>
          <a:ln w="28575">
            <a:solidFill>
              <a:schemeClr val="bg1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782CE97E-7FF6-4E8B-AF42-9777A2451F8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822086" y="826720"/>
            <a:ext cx="342110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F57B5FEE-44D7-4F94-A843-EC7BD802D82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822086" y="1206225"/>
            <a:ext cx="34211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6" name="Text Placeholder 10">
            <a:extLst>
              <a:ext uri="{FF2B5EF4-FFF2-40B4-BE49-F238E27FC236}">
                <a16:creationId xmlns:a16="http://schemas.microsoft.com/office/drawing/2014/main" id="{4250112D-DE79-407A-BBAB-B2BB2CB881C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822086" y="2666702"/>
            <a:ext cx="342110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35" name="Text Placeholder 10">
            <a:extLst>
              <a:ext uri="{FF2B5EF4-FFF2-40B4-BE49-F238E27FC236}">
                <a16:creationId xmlns:a16="http://schemas.microsoft.com/office/drawing/2014/main" id="{1C55DCE1-6E6B-4CDD-A9D8-B2A00348569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822086" y="3046207"/>
            <a:ext cx="34211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9" name="Text Placeholder 10">
            <a:extLst>
              <a:ext uri="{FF2B5EF4-FFF2-40B4-BE49-F238E27FC236}">
                <a16:creationId xmlns:a16="http://schemas.microsoft.com/office/drawing/2014/main" id="{9CAE3862-A5E9-4B70-8F14-8F5BFEE3AAE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822086" y="4536575"/>
            <a:ext cx="342110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34C23C4D-3C16-4A17-BF8A-A9C4E2F013E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822086" y="4916080"/>
            <a:ext cx="34211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E0398655-42A6-4DBC-9542-9A8D10B44A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1FF7C44B-1689-4CA8-B0BC-0671EA1275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effectLst/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7D6105C8-7607-448C-9CD2-9CA33B49B4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42380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rket Opportunity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78E2C-0F13-417A-AD7A-E478D5C3BD4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8382" y="422661"/>
            <a:ext cx="5200532" cy="720399"/>
          </a:xfrm>
          <a:prstGeom prst="rect">
            <a:avLst/>
          </a:prstGeom>
        </p:spPr>
        <p:txBody>
          <a:bodyPr anchor="ctr"/>
          <a:lstStyle>
            <a:lvl1pPr algn="l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30892B14-4811-4781-A0D4-2D26A55DFF2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20003" y="1617548"/>
            <a:ext cx="876929" cy="720399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950B6E72-89BA-408A-B2C8-8424747605D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20003" y="3180036"/>
            <a:ext cx="876930" cy="720400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1FCE449C-D340-41D2-BDD5-5A31068FC8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20003" y="4760985"/>
            <a:ext cx="876930" cy="720400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41E2BD66-8465-46D7-9283-569B4EE4590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02977" y="1456753"/>
            <a:ext cx="33650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13CFC961-1ED9-4817-9DB9-A1F1D0FD2AB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102977" y="3031685"/>
            <a:ext cx="33650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7E0D9B8E-402D-44A1-920E-4838543BD9F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102977" y="4612634"/>
            <a:ext cx="33650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5" name="Date Placeholder 3">
            <a:extLst>
              <a:ext uri="{FF2B5EF4-FFF2-40B4-BE49-F238E27FC236}">
                <a16:creationId xmlns:a16="http://schemas.microsoft.com/office/drawing/2014/main" id="{64607288-5296-4BAF-B405-7F1902FA0E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248018"/>
            <a:ext cx="2435528" cy="614850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vert="horz" lIns="274320" tIns="0" rIns="91440" bIns="45720" rtlCol="0" anchor="ctr"/>
          <a:lstStyle>
            <a:lvl1pPr algn="ct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61341B70-2018-4DBE-BB9A-D1F7A895F9B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84174" y="0"/>
            <a:ext cx="5807825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3" name="Footer Placeholder 3">
            <a:extLst>
              <a:ext uri="{FF2B5EF4-FFF2-40B4-BE49-F238E27FC236}">
                <a16:creationId xmlns:a16="http://schemas.microsoft.com/office/drawing/2014/main" id="{83CCEE28-12C2-4138-9214-420B5A5BC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39762" y="6248018"/>
            <a:ext cx="7267426" cy="620868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tIns="0"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347ECA7D-7D2B-475F-874D-51236135A6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07188" y="6248018"/>
            <a:ext cx="2495699" cy="620866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vert="horz" lIns="457200" tIns="0" rIns="91440" bIns="45720" rtlCol="0" anchor="ctr"/>
          <a:lstStyle>
            <a:lvl1pPr algn="ct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5327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sv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E02389-643A-44A3-9E32-4459CAEAC3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3E221A-6F27-4890-B073-7BA27B8FB5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B06CAC-A122-486F-81C6-4299D83E94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Graphic 6" descr="Barn with solid fill">
            <a:extLst>
              <a:ext uri="{FF2B5EF4-FFF2-40B4-BE49-F238E27FC236}">
                <a16:creationId xmlns:a16="http://schemas.microsoft.com/office/drawing/2014/main" id="{31A661B8-3041-D10D-D2F5-17EDBABA9040}"/>
              </a:ext>
            </a:extLst>
          </p:cNvPr>
          <p:cNvPicPr>
            <a:picLocks noChangeAspect="1"/>
          </p:cNvPicPr>
          <p:nvPr userDrawn="1"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1042073" y="562451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113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Relationship Id="rId9" Type="http://schemas.openxmlformats.org/officeDocument/2006/relationships/image" Target="../media/image15.sv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2A7E6CAB-B5FF-46B8-964A-7A01020AAB1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alphaModFix amt="20000"/>
          </a:blip>
          <a:srcRect/>
          <a:stretch/>
        </p:blipFill>
        <p:spPr>
          <a:xfrm>
            <a:off x="-214603" y="-779123"/>
            <a:ext cx="12621206" cy="8416246"/>
          </a:xfr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995DD68C-FEB8-4CF6-883B-1CA9912E41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82351" y="2325925"/>
            <a:ext cx="10027296" cy="1596549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82B41D5E-9BDF-A276-3021-C3B7DBD653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SERIES A FUNDING - DAVECO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BCF2E0D-6D24-D8CD-3850-7117E09B1EE2}"/>
              </a:ext>
            </a:extLst>
          </p:cNvPr>
          <p:cNvSpPr txBox="1"/>
          <p:nvPr/>
        </p:nvSpPr>
        <p:spPr>
          <a:xfrm>
            <a:off x="0" y="4684475"/>
            <a:ext cx="1219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/>
              <a:t>DaveCo</a:t>
            </a:r>
            <a:r>
              <a:rPr lang="en-US" sz="2800" b="1" dirty="0"/>
              <a:t> | Series A Funding</a:t>
            </a:r>
          </a:p>
          <a:p>
            <a:pPr algn="ctr"/>
            <a:endParaRPr lang="en-US" sz="2800" b="1" dirty="0"/>
          </a:p>
          <a:p>
            <a:pPr algn="ctr"/>
            <a:r>
              <a:rPr lang="en-US" sz="2400" dirty="0"/>
              <a:t>Presented by: David Casuto</a:t>
            </a:r>
          </a:p>
        </p:txBody>
      </p:sp>
    </p:spTree>
    <p:extLst>
      <p:ext uri="{BB962C8B-B14F-4D97-AF65-F5344CB8AC3E}">
        <p14:creationId xmlns:p14="http://schemas.microsoft.com/office/powerpoint/2010/main" val="25832755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>
            <a:extLst>
              <a:ext uri="{FF2B5EF4-FFF2-40B4-BE49-F238E27FC236}">
                <a16:creationId xmlns:a16="http://schemas.microsoft.com/office/drawing/2014/main" id="{1D9B171E-A37E-4DB5-A2AC-F8C4778DB6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568" y="2450440"/>
            <a:ext cx="4143432" cy="548711"/>
          </a:xfrm>
        </p:spPr>
        <p:txBody>
          <a:bodyPr/>
          <a:lstStyle/>
          <a:p>
            <a:r>
              <a:rPr lang="en-US" noProof="0" dirty="0"/>
              <a:t>Our competition</a:t>
            </a:r>
            <a:endParaRPr lang="en-US" dirty="0"/>
          </a:p>
        </p:txBody>
      </p:sp>
      <p:pic>
        <p:nvPicPr>
          <p:cNvPr id="60" name="Picture Placeholder 59" descr="A picture containing grass sprouting">
            <a:extLst>
              <a:ext uri="{FF2B5EF4-FFF2-40B4-BE49-F238E27FC236}">
                <a16:creationId xmlns:a16="http://schemas.microsoft.com/office/drawing/2014/main" id="{203BE455-3949-41E3-AD2E-8F6C87C3836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37756" y="0"/>
            <a:ext cx="7354243" cy="2862470"/>
          </a:xfr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A5259B6-9592-490D-9692-23A6DD900E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19728" y="3365446"/>
            <a:ext cx="4953000" cy="426393"/>
          </a:xfrm>
        </p:spPr>
        <p:txBody>
          <a:bodyPr/>
          <a:lstStyle/>
          <a:p>
            <a:r>
              <a:rPr lang="en-US" dirty="0" err="1"/>
              <a:t>DaveCo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40E91D-18E5-4731-B64D-89FA6D338F8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19728" y="3744950"/>
            <a:ext cx="4953000" cy="2046251"/>
          </a:xfrm>
        </p:spPr>
        <p:txBody>
          <a:bodyPr/>
          <a:lstStyle/>
          <a:p>
            <a:r>
              <a:rPr lang="en-ZA" dirty="0"/>
              <a:t>Our product is priced below that of other companies on the market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Design is simple and easy to use, compared to the complex designs of the competitors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Affordability is the main draw for our consumers to our product</a:t>
            </a:r>
            <a:r>
              <a:rPr lang="en-US" dirty="0"/>
              <a:t>​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507607F-9E24-4250-8615-A5CB61BA54C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400800" y="3365446"/>
            <a:ext cx="4953000" cy="426393"/>
          </a:xfrm>
        </p:spPr>
        <p:txBody>
          <a:bodyPr/>
          <a:lstStyle/>
          <a:p>
            <a:r>
              <a:rPr lang="en-US" dirty="0"/>
              <a:t>Competitors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53FA3EF-7124-4E69-8D7C-68B2154F6E6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00800" y="3744950"/>
            <a:ext cx="4953000" cy="2046251"/>
          </a:xfrm>
        </p:spPr>
        <p:txBody>
          <a:bodyPr/>
          <a:lstStyle/>
          <a:p>
            <a:r>
              <a:rPr lang="en-ZA" dirty="0"/>
              <a:t>Company A</a:t>
            </a:r>
            <a:r>
              <a:rPr lang="en-US" dirty="0"/>
              <a:t>​</a:t>
            </a:r>
            <a:br>
              <a:rPr lang="en-US" dirty="0"/>
            </a:br>
            <a:r>
              <a:rPr lang="en-ZA" dirty="0"/>
              <a:t>Product is more expensive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Companies B &amp; C </a:t>
            </a:r>
            <a:r>
              <a:rPr lang="en-US" dirty="0"/>
              <a:t>​</a:t>
            </a:r>
            <a:br>
              <a:rPr lang="en-US" dirty="0"/>
            </a:br>
            <a:r>
              <a:rPr lang="en-ZA" dirty="0"/>
              <a:t>Product is expensive and inconvenient to use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Companies D &amp; E</a:t>
            </a:r>
            <a:r>
              <a:rPr lang="en-US" dirty="0"/>
              <a:t>​</a:t>
            </a:r>
            <a:br>
              <a:rPr lang="en-US" dirty="0"/>
            </a:br>
            <a:r>
              <a:rPr lang="en-ZA" dirty="0"/>
              <a:t>Product is affordable, but inconvenient to use</a:t>
            </a:r>
            <a:endParaRPr lang="en-US" dirty="0"/>
          </a:p>
        </p:txBody>
      </p:sp>
      <p:sp>
        <p:nvSpPr>
          <p:cNvPr id="34" name="Date Placeholder 33">
            <a:extLst>
              <a:ext uri="{FF2B5EF4-FFF2-40B4-BE49-F238E27FC236}">
                <a16:creationId xmlns:a16="http://schemas.microsoft.com/office/drawing/2014/main" id="{CE5FA933-8959-4B54-AC99-11D1045822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5" name="Footer Placeholder 34">
            <a:extLst>
              <a:ext uri="{FF2B5EF4-FFF2-40B4-BE49-F238E27FC236}">
                <a16:creationId xmlns:a16="http://schemas.microsoft.com/office/drawing/2014/main" id="{359ECB67-53CE-46F0-8F4C-CF75ABD549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36" name="Slide Number Placeholder 35">
            <a:extLst>
              <a:ext uri="{FF2B5EF4-FFF2-40B4-BE49-F238E27FC236}">
                <a16:creationId xmlns:a16="http://schemas.microsoft.com/office/drawing/2014/main" id="{4224E8B4-C6BD-4998-8E02-7B2861BBB4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B1A47241-52E5-4D60-BFBB-CDEA5AE2B2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-1"/>
            <a:ext cx="6095999" cy="2139951"/>
          </a:xfrm>
          <a:prstGeom prst="rect">
            <a:avLst/>
          </a:prstGeom>
          <a:solidFill>
            <a:schemeClr val="accent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2638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>
            <a:extLst>
              <a:ext uri="{FF2B5EF4-FFF2-40B4-BE49-F238E27FC236}">
                <a16:creationId xmlns:a16="http://schemas.microsoft.com/office/drawing/2014/main" id="{8C4CD6F5-95D8-45E8-B793-B1E0D78C9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427" y="571145"/>
            <a:ext cx="5355570" cy="438144"/>
          </a:xfrm>
        </p:spPr>
        <p:txBody>
          <a:bodyPr/>
          <a:lstStyle/>
          <a:p>
            <a:r>
              <a:rPr lang="en-US" noProof="0" dirty="0"/>
              <a:t>Competitive layout</a:t>
            </a:r>
            <a:endParaRPr lang="en-US" dirty="0"/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77A19CB6-7EA1-4846-BA43-DADCACE6032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463262" y="311795"/>
            <a:ext cx="1706966" cy="426393"/>
          </a:xfrm>
        </p:spPr>
        <p:txBody>
          <a:bodyPr/>
          <a:lstStyle/>
          <a:p>
            <a:r>
              <a:rPr lang="en-US" dirty="0"/>
              <a:t>convenient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A3B8002E-960A-4D35-8AB9-E0DE71A28AB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026762" y="1774346"/>
            <a:ext cx="1929792" cy="426393"/>
          </a:xfrm>
        </p:spPr>
        <p:txBody>
          <a:bodyPr anchor="ctr"/>
          <a:lstStyle/>
          <a:p>
            <a:r>
              <a:rPr lang="en-US" dirty="0" err="1"/>
              <a:t>DaveCo</a:t>
            </a:r>
            <a:endParaRPr lang="en-US" dirty="0"/>
          </a:p>
        </p:txBody>
      </p:sp>
      <p:sp>
        <p:nvSpPr>
          <p:cNvPr id="87" name="Text Placeholder 86">
            <a:extLst>
              <a:ext uri="{FF2B5EF4-FFF2-40B4-BE49-F238E27FC236}">
                <a16:creationId xmlns:a16="http://schemas.microsoft.com/office/drawing/2014/main" id="{3A86C768-908B-4AA6-AFE5-AEA1D9CD1AC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083673" y="2261070"/>
            <a:ext cx="913553" cy="426393"/>
          </a:xfrm>
        </p:spPr>
        <p:txBody>
          <a:bodyPr/>
          <a:lstStyle/>
          <a:p>
            <a:r>
              <a:rPr lang="en-US" dirty="0"/>
              <a:t>A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419224EA-4B21-4626-8AF4-E21AA43A2EE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149242" y="3061800"/>
            <a:ext cx="1706966" cy="426393"/>
          </a:xfrm>
        </p:spPr>
        <p:txBody>
          <a:bodyPr/>
          <a:lstStyle/>
          <a:p>
            <a:r>
              <a:rPr lang="en-US" dirty="0"/>
              <a:t>Expensive​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AA6CEF7D-A869-47A8-8A5D-98CF9A5F893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795826" y="3061800"/>
            <a:ext cx="1706966" cy="426393"/>
          </a:xfrm>
        </p:spPr>
        <p:txBody>
          <a:bodyPr/>
          <a:lstStyle/>
          <a:p>
            <a:r>
              <a:rPr lang="en-US" dirty="0"/>
              <a:t>affordable</a:t>
            </a:r>
          </a:p>
        </p:txBody>
      </p:sp>
      <p:sp>
        <p:nvSpPr>
          <p:cNvPr id="85" name="Text Placeholder 84">
            <a:extLst>
              <a:ext uri="{FF2B5EF4-FFF2-40B4-BE49-F238E27FC236}">
                <a16:creationId xmlns:a16="http://schemas.microsoft.com/office/drawing/2014/main" id="{AE18E477-2C5C-4571-96B3-503E72EF4DC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713450" y="3671475"/>
            <a:ext cx="913553" cy="426393"/>
          </a:xfrm>
        </p:spPr>
        <p:txBody>
          <a:bodyPr/>
          <a:lstStyle/>
          <a:p>
            <a:r>
              <a:rPr lang="en-US" dirty="0"/>
              <a:t>B</a:t>
            </a:r>
          </a:p>
        </p:txBody>
      </p:sp>
      <p:sp>
        <p:nvSpPr>
          <p:cNvPr id="83" name="Text Placeholder 82">
            <a:extLst>
              <a:ext uri="{FF2B5EF4-FFF2-40B4-BE49-F238E27FC236}">
                <a16:creationId xmlns:a16="http://schemas.microsoft.com/office/drawing/2014/main" id="{62F3E2A5-E5C6-4624-A138-5E06608FB93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418984" y="4145197"/>
            <a:ext cx="913553" cy="426393"/>
          </a:xfrm>
        </p:spPr>
        <p:txBody>
          <a:bodyPr/>
          <a:lstStyle/>
          <a:p>
            <a:r>
              <a:rPr lang="en-US" dirty="0"/>
              <a:t>D</a:t>
            </a:r>
          </a:p>
        </p:txBody>
      </p:sp>
      <p:sp>
        <p:nvSpPr>
          <p:cNvPr id="84" name="Text Placeholder 83">
            <a:extLst>
              <a:ext uri="{FF2B5EF4-FFF2-40B4-BE49-F238E27FC236}">
                <a16:creationId xmlns:a16="http://schemas.microsoft.com/office/drawing/2014/main" id="{D7382F8F-7AA1-4709-9477-1BFDB3F2BF0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685509" y="4584197"/>
            <a:ext cx="913553" cy="426393"/>
          </a:xfrm>
        </p:spPr>
        <p:txBody>
          <a:bodyPr/>
          <a:lstStyle/>
          <a:p>
            <a:r>
              <a:rPr lang="en-US" dirty="0"/>
              <a:t>E</a:t>
            </a:r>
          </a:p>
        </p:txBody>
      </p:sp>
      <p:sp>
        <p:nvSpPr>
          <p:cNvPr id="86" name="Text Placeholder 85">
            <a:extLst>
              <a:ext uri="{FF2B5EF4-FFF2-40B4-BE49-F238E27FC236}">
                <a16:creationId xmlns:a16="http://schemas.microsoft.com/office/drawing/2014/main" id="{FE7F44BE-BE5E-49C9-8F98-329311F2ABE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650168" y="4298971"/>
            <a:ext cx="913553" cy="426393"/>
          </a:xfrm>
        </p:spPr>
        <p:txBody>
          <a:bodyPr/>
          <a:lstStyle/>
          <a:p>
            <a:r>
              <a:rPr lang="en-US" dirty="0"/>
              <a:t>C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2A4E14BF-E159-4BBD-B32F-775933F241D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63261" y="5683895"/>
            <a:ext cx="1706966" cy="426393"/>
          </a:xfrm>
        </p:spPr>
        <p:txBody>
          <a:bodyPr/>
          <a:lstStyle/>
          <a:p>
            <a:r>
              <a:rPr lang="en-US" dirty="0"/>
              <a:t>Inconvenient​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CD789C9-A8D3-405A-923E-DCF8CBB722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453CC1F-4953-4CF6-935A-455B90D91A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4FF064-6A5C-40FF-A678-6A79023E0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24861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itle 48">
            <a:extLst>
              <a:ext uri="{FF2B5EF4-FFF2-40B4-BE49-F238E27FC236}">
                <a16:creationId xmlns:a16="http://schemas.microsoft.com/office/drawing/2014/main" id="{7D64EB56-7814-4ADB-BD4C-D4E42F8780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314" y="627486"/>
            <a:ext cx="5268686" cy="568896"/>
          </a:xfrm>
        </p:spPr>
        <p:txBody>
          <a:bodyPr/>
          <a:lstStyle/>
          <a:p>
            <a:r>
              <a:rPr lang="en-US" noProof="0" dirty="0"/>
              <a:t>Growth strategy</a:t>
            </a:r>
            <a:endParaRPr lang="en-US" dirty="0"/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961EE219-B131-4C25-AE31-AD3B197A4B7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820438" y="1011439"/>
            <a:ext cx="4989233" cy="568896"/>
          </a:xfrm>
        </p:spPr>
        <p:txBody>
          <a:bodyPr/>
          <a:lstStyle/>
          <a:p>
            <a:r>
              <a:rPr lang="en-ZA" dirty="0"/>
              <a:t>How we’ll scale in the future</a:t>
            </a:r>
            <a:r>
              <a:rPr lang="en-US" dirty="0"/>
              <a:t>​</a:t>
            </a:r>
          </a:p>
        </p:txBody>
      </p:sp>
      <p:sp>
        <p:nvSpPr>
          <p:cNvPr id="66" name="Text Placeholder 65">
            <a:extLst>
              <a:ext uri="{FF2B5EF4-FFF2-40B4-BE49-F238E27FC236}">
                <a16:creationId xmlns:a16="http://schemas.microsoft.com/office/drawing/2014/main" id="{09C30599-76A8-4BC6-94F7-A80189E4846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Feb 20xx</a:t>
            </a:r>
          </a:p>
        </p:txBody>
      </p:sp>
      <p:sp>
        <p:nvSpPr>
          <p:cNvPr id="82" name="Text Placeholder 81">
            <a:extLst>
              <a:ext uri="{FF2B5EF4-FFF2-40B4-BE49-F238E27FC236}">
                <a16:creationId xmlns:a16="http://schemas.microsoft.com/office/drawing/2014/main" id="{47CF6540-6A1C-4A70-8BA0-6A13694F1AE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727695" y="2044485"/>
            <a:ext cx="3081975" cy="1121230"/>
          </a:xfrm>
        </p:spPr>
        <p:txBody>
          <a:bodyPr/>
          <a:lstStyle/>
          <a:p>
            <a:r>
              <a:rPr lang="en-US" dirty="0"/>
              <a:t>Roll out product to local farms in the region to help establish the product​</a:t>
            </a:r>
          </a:p>
        </p:txBody>
      </p:sp>
      <p:sp>
        <p:nvSpPr>
          <p:cNvPr id="147" name="Text Placeholder 146">
            <a:extLst>
              <a:ext uri="{FF2B5EF4-FFF2-40B4-BE49-F238E27FC236}">
                <a16:creationId xmlns:a16="http://schemas.microsoft.com/office/drawing/2014/main" id="{85278DC3-7465-427B-9DD5-7E46CE00FFC1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920666" y="3428263"/>
            <a:ext cx="1584471" cy="1121230"/>
          </a:xfrm>
        </p:spPr>
        <p:txBody>
          <a:bodyPr/>
          <a:lstStyle/>
          <a:p>
            <a:r>
              <a:rPr lang="en-US" dirty="0"/>
              <a:t>May 20xx</a:t>
            </a:r>
          </a:p>
        </p:txBody>
      </p:sp>
      <p:sp>
        <p:nvSpPr>
          <p:cNvPr id="173" name="Text Placeholder 172">
            <a:extLst>
              <a:ext uri="{FF2B5EF4-FFF2-40B4-BE49-F238E27FC236}">
                <a16:creationId xmlns:a16="http://schemas.microsoft.com/office/drawing/2014/main" id="{1B5D0D81-8352-40FD-B232-D587379A48F6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2727695" y="3428263"/>
            <a:ext cx="3081975" cy="1121230"/>
          </a:xfrm>
        </p:spPr>
        <p:txBody>
          <a:bodyPr/>
          <a:lstStyle/>
          <a:p>
            <a:r>
              <a:rPr lang="en-US" dirty="0"/>
              <a:t>Release the product to the general public and monitor press and regional market trends​</a:t>
            </a:r>
          </a:p>
        </p:txBody>
      </p:sp>
      <p:sp>
        <p:nvSpPr>
          <p:cNvPr id="149" name="Text Placeholder 148">
            <a:extLst>
              <a:ext uri="{FF2B5EF4-FFF2-40B4-BE49-F238E27FC236}">
                <a16:creationId xmlns:a16="http://schemas.microsoft.com/office/drawing/2014/main" id="{9D611317-439A-40F5-AA3E-CF88472F54C4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920666" y="4812041"/>
            <a:ext cx="1584471" cy="1121230"/>
          </a:xfrm>
        </p:spPr>
        <p:txBody>
          <a:bodyPr/>
          <a:lstStyle/>
          <a:p>
            <a:r>
              <a:rPr lang="en-US" dirty="0"/>
              <a:t>Oct 20xx</a:t>
            </a:r>
          </a:p>
        </p:txBody>
      </p:sp>
      <p:sp>
        <p:nvSpPr>
          <p:cNvPr id="174" name="Text Placeholder 173">
            <a:extLst>
              <a:ext uri="{FF2B5EF4-FFF2-40B4-BE49-F238E27FC236}">
                <a16:creationId xmlns:a16="http://schemas.microsoft.com/office/drawing/2014/main" id="{AFFA4C3C-8D8D-4DAB-A3FC-6ACD990091D0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727695" y="4812041"/>
            <a:ext cx="3081975" cy="1121230"/>
          </a:xfrm>
        </p:spPr>
        <p:txBody>
          <a:bodyPr/>
          <a:lstStyle/>
          <a:p>
            <a:r>
              <a:rPr lang="en-US" dirty="0"/>
              <a:t>Gather feedback from the agriculture and farming community to expand availability of the product​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95CFB4A-6359-4A5C-B94D-1A54B544E3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B23F79-82E5-43EE-8390-DF067A88C9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pic>
        <p:nvPicPr>
          <p:cNvPr id="21" name="Picture Placeholder 20" descr="Close up of green grass">
            <a:extLst>
              <a:ext uri="{FF2B5EF4-FFF2-40B4-BE49-F238E27FC236}">
                <a16:creationId xmlns:a16="http://schemas.microsoft.com/office/drawing/2014/main" id="{EF945BF7-34F4-4EEA-A280-470C550BC5E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83831" y="0"/>
            <a:ext cx="5508168" cy="685800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662DA0-3900-45BB-8F3C-556CCD213A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8913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itle 44">
            <a:extLst>
              <a:ext uri="{FF2B5EF4-FFF2-40B4-BE49-F238E27FC236}">
                <a16:creationId xmlns:a16="http://schemas.microsoft.com/office/drawing/2014/main" id="{783F2686-1393-4DFB-98E8-91B2C1C8BA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599301"/>
            <a:ext cx="4114800" cy="607969"/>
          </a:xfrm>
        </p:spPr>
        <p:txBody>
          <a:bodyPr/>
          <a:lstStyle/>
          <a:p>
            <a:r>
              <a:rPr lang="en-US" noProof="0" dirty="0"/>
              <a:t>Traction</a:t>
            </a:r>
            <a:endParaRPr lang="en-US" dirty="0"/>
          </a:p>
        </p:txBody>
      </p:sp>
      <p:sp>
        <p:nvSpPr>
          <p:cNvPr id="199" name="Text Placeholder 198">
            <a:extLst>
              <a:ext uri="{FF2B5EF4-FFF2-40B4-BE49-F238E27FC236}">
                <a16:creationId xmlns:a16="http://schemas.microsoft.com/office/drawing/2014/main" id="{AE2BEFCD-CE33-41A5-B305-37261A133B7F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362186" y="1011441"/>
            <a:ext cx="3467628" cy="568896"/>
          </a:xfrm>
        </p:spPr>
        <p:txBody>
          <a:bodyPr/>
          <a:lstStyle/>
          <a:p>
            <a:r>
              <a:rPr lang="en-ZA" dirty="0"/>
              <a:t>Forecasting for success</a:t>
            </a:r>
            <a:r>
              <a:rPr lang="en-US" dirty="0"/>
              <a:t>​</a:t>
            </a:r>
          </a:p>
        </p:txBody>
      </p:sp>
      <p:sp>
        <p:nvSpPr>
          <p:cNvPr id="234" name="Text Placeholder 233">
            <a:extLst>
              <a:ext uri="{FF2B5EF4-FFF2-40B4-BE49-F238E27FC236}">
                <a16:creationId xmlns:a16="http://schemas.microsoft.com/office/drawing/2014/main" id="{37AADAF6-D8CA-408B-9297-EDE3ED23EAC4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910838" y="2564313"/>
            <a:ext cx="4750631" cy="448769"/>
          </a:xfrm>
        </p:spPr>
        <p:txBody>
          <a:bodyPr/>
          <a:lstStyle/>
          <a:p>
            <a:r>
              <a:rPr lang="en-US" dirty="0"/>
              <a:t>Metrics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F1B78D3-73E9-4E4A-A547-F0B4C23F152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7739877" y="2564313"/>
            <a:ext cx="3532840" cy="448769"/>
          </a:xfrm>
        </p:spPr>
        <p:txBody>
          <a:bodyPr/>
          <a:lstStyle/>
          <a:p>
            <a:r>
              <a:rPr lang="en-US" dirty="0"/>
              <a:t>Revenue by year</a:t>
            </a:r>
          </a:p>
        </p:txBody>
      </p:sp>
      <p:graphicFrame>
        <p:nvGraphicFramePr>
          <p:cNvPr id="85" name="Content Placeholder 84">
            <a:extLst>
              <a:ext uri="{FF2B5EF4-FFF2-40B4-BE49-F238E27FC236}">
                <a16:creationId xmlns:a16="http://schemas.microsoft.com/office/drawing/2014/main" id="{ECFF9EF6-2F82-4FB5-9F16-8D424467528B}"/>
              </a:ext>
            </a:extLst>
          </p:cNvPr>
          <p:cNvGraphicFramePr>
            <a:graphicFrameLocks noGrp="1"/>
          </p:cNvGraphicFramePr>
          <p:nvPr>
            <p:ph sz="quarter" idx="35"/>
            <p:extLst>
              <p:ext uri="{D42A27DB-BD31-4B8C-83A1-F6EECF244321}">
                <p14:modId xmlns:p14="http://schemas.microsoft.com/office/powerpoint/2010/main" val="2554705572"/>
              </p:ext>
            </p:extLst>
          </p:nvPr>
        </p:nvGraphicFramePr>
        <p:xfrm>
          <a:off x="911225" y="3187700"/>
          <a:ext cx="4750632" cy="2771481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771481">
                  <a:extLst>
                    <a:ext uri="{9D8B030D-6E8A-4147-A177-3AD203B41FA5}">
                      <a16:colId xmlns:a16="http://schemas.microsoft.com/office/drawing/2014/main" val="1517755082"/>
                    </a:ext>
                  </a:extLst>
                </a:gridCol>
                <a:gridCol w="985625">
                  <a:extLst>
                    <a:ext uri="{9D8B030D-6E8A-4147-A177-3AD203B41FA5}">
                      <a16:colId xmlns:a16="http://schemas.microsoft.com/office/drawing/2014/main" val="2446386500"/>
                    </a:ext>
                  </a:extLst>
                </a:gridCol>
                <a:gridCol w="915234">
                  <a:extLst>
                    <a:ext uri="{9D8B030D-6E8A-4147-A177-3AD203B41FA5}">
                      <a16:colId xmlns:a16="http://schemas.microsoft.com/office/drawing/2014/main" val="3308918160"/>
                    </a:ext>
                  </a:extLst>
                </a:gridCol>
                <a:gridCol w="1014655">
                  <a:extLst>
                    <a:ext uri="{9D8B030D-6E8A-4147-A177-3AD203B41FA5}">
                      <a16:colId xmlns:a16="http://schemas.microsoft.com/office/drawing/2014/main" val="1854486728"/>
                    </a:ext>
                  </a:extLst>
                </a:gridCol>
                <a:gridCol w="1063637">
                  <a:extLst>
                    <a:ext uri="{9D8B030D-6E8A-4147-A177-3AD203B41FA5}">
                      <a16:colId xmlns:a16="http://schemas.microsoft.com/office/drawing/2014/main" val="1808496511"/>
                    </a:ext>
                  </a:extLst>
                </a:gridCol>
              </a:tblGrid>
              <a:tr h="720585">
                <a:tc>
                  <a:txBody>
                    <a:bodyPr/>
                    <a:lstStyle/>
                    <a:p>
                      <a:pPr algn="r"/>
                      <a:endParaRPr lang="en-US" sz="1700" cap="all" spc="400" baseline="0" dirty="0">
                        <a:solidFill>
                          <a:schemeClr val="accent6"/>
                        </a:solidFill>
                        <a:latin typeface="+mj-lt"/>
                      </a:endParaRP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clients</a:t>
                      </a: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orders</a:t>
                      </a: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Gross avenue</a:t>
                      </a: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Net revenue</a:t>
                      </a:r>
                    </a:p>
                  </a:txBody>
                  <a:tcPr marL="78782" marR="78782" marT="39391" marB="39391" anchor="ctr"/>
                </a:tc>
                <a:extLst>
                  <a:ext uri="{0D108BD9-81ED-4DB2-BD59-A6C34878D82A}">
                    <a16:rowId xmlns:a16="http://schemas.microsoft.com/office/drawing/2014/main" val="3100351803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1,100​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$10,000​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$7,000​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1628125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$20,000​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$16,000​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5382780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30​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300​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$30,000​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$25,000​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2084003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$40,000​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$30,000​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9756459"/>
                  </a:ext>
                </a:extLst>
              </a:tr>
            </a:tbl>
          </a:graphicData>
        </a:graphic>
      </p:graphicFrame>
      <p:graphicFrame>
        <p:nvGraphicFramePr>
          <p:cNvPr id="87" name="Content Placeholder 86" descr="Chart Placeholder">
            <a:extLst>
              <a:ext uri="{FF2B5EF4-FFF2-40B4-BE49-F238E27FC236}">
                <a16:creationId xmlns:a16="http://schemas.microsoft.com/office/drawing/2014/main" id="{B24A253B-8CBC-4BE8-90BF-7006A0DC66E1}"/>
              </a:ext>
            </a:extLst>
          </p:cNvPr>
          <p:cNvGraphicFramePr>
            <a:graphicFrameLocks noGrp="1"/>
          </p:cNvGraphicFramePr>
          <p:nvPr>
            <p:ph sz="quarter" idx="36"/>
            <p:extLst>
              <p:ext uri="{D42A27DB-BD31-4B8C-83A1-F6EECF244321}">
                <p14:modId xmlns:p14="http://schemas.microsoft.com/office/powerpoint/2010/main" val="2993324706"/>
              </p:ext>
            </p:extLst>
          </p:nvPr>
        </p:nvGraphicFramePr>
        <p:xfrm>
          <a:off x="7027863" y="3106738"/>
          <a:ext cx="4252912" cy="2882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DFD7703-126A-48E3-A3B0-C2CD623BDE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E5A6E0A-0360-464C-B6EB-6A88D503FA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1D04C2-233E-415F-8309-2906D8AB28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68708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itle 51">
            <a:extLst>
              <a:ext uri="{FF2B5EF4-FFF2-40B4-BE49-F238E27FC236}">
                <a16:creationId xmlns:a16="http://schemas.microsoft.com/office/drawing/2014/main" id="{08558695-BE35-4EE0-BB6E-13295A197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2600" y="693738"/>
            <a:ext cx="3606800" cy="633412"/>
          </a:xfrm>
        </p:spPr>
        <p:txBody>
          <a:bodyPr/>
          <a:lstStyle/>
          <a:p>
            <a:r>
              <a:rPr lang="en-US" noProof="0" dirty="0"/>
              <a:t>2-year action plan</a:t>
            </a:r>
            <a:endParaRPr lang="en-US" dirty="0"/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1C53C72A-647D-4F5E-A586-3DC1C825918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2029367" y="2200550"/>
            <a:ext cx="1440088" cy="469597"/>
          </a:xfrm>
        </p:spPr>
        <p:txBody>
          <a:bodyPr/>
          <a:lstStyle/>
          <a:p>
            <a:r>
              <a:rPr lang="en-ZA" dirty="0"/>
              <a:t>Get volunteers​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399BB46D-0770-445F-A0CD-68BD0B34BD3E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4397612" y="2200550"/>
            <a:ext cx="1440088" cy="469597"/>
          </a:xfrm>
        </p:spPr>
        <p:txBody>
          <a:bodyPr/>
          <a:lstStyle/>
          <a:p>
            <a:r>
              <a:rPr lang="en-ZA" dirty="0"/>
              <a:t>Gather feedback​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6A6B1C4D-B409-4AE3-88DC-D6338DE965F6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8344687" y="2200550"/>
            <a:ext cx="1440088" cy="469597"/>
          </a:xfrm>
        </p:spPr>
        <p:txBody>
          <a:bodyPr/>
          <a:lstStyle/>
          <a:p>
            <a:r>
              <a:rPr lang="en-ZA" dirty="0"/>
              <a:t>Deliver to consumers​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348FDA6F-3429-4031-8FFE-6F210904C213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696804" y="2739533"/>
            <a:ext cx="1021001" cy="501726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174" name="Text Placeholder 173">
            <a:extLst>
              <a:ext uri="{FF2B5EF4-FFF2-40B4-BE49-F238E27FC236}">
                <a16:creationId xmlns:a16="http://schemas.microsoft.com/office/drawing/2014/main" id="{A0CC0882-5516-4483-B475-5B6F1E8CF7C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712346" y="3170170"/>
            <a:ext cx="495300" cy="652276"/>
          </a:xfrm>
        </p:spPr>
        <p:txBody>
          <a:bodyPr/>
          <a:lstStyle/>
          <a:p>
            <a:r>
              <a:rPr lang="en-US" dirty="0"/>
              <a:t>Jan</a:t>
            </a:r>
          </a:p>
        </p:txBody>
      </p:sp>
      <p:sp>
        <p:nvSpPr>
          <p:cNvPr id="175" name="Text Placeholder 174">
            <a:extLst>
              <a:ext uri="{FF2B5EF4-FFF2-40B4-BE49-F238E27FC236}">
                <a16:creationId xmlns:a16="http://schemas.microsoft.com/office/drawing/2014/main" id="{EF15278C-ABAD-426D-B35B-69B713F8199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501761" y="3170170"/>
            <a:ext cx="495300" cy="652276"/>
          </a:xfrm>
        </p:spPr>
        <p:txBody>
          <a:bodyPr/>
          <a:lstStyle/>
          <a:p>
            <a:r>
              <a:rPr lang="en-US" dirty="0"/>
              <a:t>Feb</a:t>
            </a:r>
          </a:p>
        </p:txBody>
      </p:sp>
      <p:sp>
        <p:nvSpPr>
          <p:cNvPr id="176" name="Text Placeholder 175">
            <a:extLst>
              <a:ext uri="{FF2B5EF4-FFF2-40B4-BE49-F238E27FC236}">
                <a16:creationId xmlns:a16="http://schemas.microsoft.com/office/drawing/2014/main" id="{796AF702-9970-40C9-8EE9-94B414AA632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291176" y="3170170"/>
            <a:ext cx="495300" cy="652276"/>
          </a:xfrm>
        </p:spPr>
        <p:txBody>
          <a:bodyPr/>
          <a:lstStyle/>
          <a:p>
            <a:r>
              <a:rPr lang="en-US" dirty="0"/>
              <a:t>Mar</a:t>
            </a:r>
          </a:p>
        </p:txBody>
      </p:sp>
      <p:sp>
        <p:nvSpPr>
          <p:cNvPr id="177" name="Text Placeholder 176">
            <a:extLst>
              <a:ext uri="{FF2B5EF4-FFF2-40B4-BE49-F238E27FC236}">
                <a16:creationId xmlns:a16="http://schemas.microsoft.com/office/drawing/2014/main" id="{06869098-68A6-480F-ADF8-A7E3E7E4F77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080591" y="3170170"/>
            <a:ext cx="495300" cy="652276"/>
          </a:xfrm>
        </p:spPr>
        <p:txBody>
          <a:bodyPr/>
          <a:lstStyle/>
          <a:p>
            <a:r>
              <a:rPr lang="en-US" dirty="0"/>
              <a:t>Apr</a:t>
            </a:r>
          </a:p>
        </p:txBody>
      </p:sp>
      <p:sp>
        <p:nvSpPr>
          <p:cNvPr id="178" name="Text Placeholder 177">
            <a:extLst>
              <a:ext uri="{FF2B5EF4-FFF2-40B4-BE49-F238E27FC236}">
                <a16:creationId xmlns:a16="http://schemas.microsoft.com/office/drawing/2014/main" id="{AD021D45-FAF7-4D66-B9C2-A81E1B5E864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810807" y="3170170"/>
            <a:ext cx="615310" cy="652276"/>
          </a:xfrm>
        </p:spPr>
        <p:txBody>
          <a:bodyPr/>
          <a:lstStyle/>
          <a:p>
            <a:r>
              <a:rPr lang="en-US" dirty="0"/>
              <a:t>May</a:t>
            </a:r>
          </a:p>
        </p:txBody>
      </p:sp>
      <p:sp>
        <p:nvSpPr>
          <p:cNvPr id="179" name="Text Placeholder 178">
            <a:extLst>
              <a:ext uri="{FF2B5EF4-FFF2-40B4-BE49-F238E27FC236}">
                <a16:creationId xmlns:a16="http://schemas.microsoft.com/office/drawing/2014/main" id="{71A5A1BE-92CF-4557-94F8-E986C682771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659421" y="3170170"/>
            <a:ext cx="495300" cy="652276"/>
          </a:xfrm>
        </p:spPr>
        <p:txBody>
          <a:bodyPr/>
          <a:lstStyle/>
          <a:p>
            <a:r>
              <a:rPr lang="en-US" dirty="0"/>
              <a:t>Jun</a:t>
            </a:r>
          </a:p>
        </p:txBody>
      </p:sp>
      <p:sp>
        <p:nvSpPr>
          <p:cNvPr id="180" name="Text Placeholder 179">
            <a:extLst>
              <a:ext uri="{FF2B5EF4-FFF2-40B4-BE49-F238E27FC236}">
                <a16:creationId xmlns:a16="http://schemas.microsoft.com/office/drawing/2014/main" id="{5C5DF15A-133A-468A-AC39-E25A57532AD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448836" y="3170170"/>
            <a:ext cx="495300" cy="652276"/>
          </a:xfrm>
        </p:spPr>
        <p:txBody>
          <a:bodyPr/>
          <a:lstStyle/>
          <a:p>
            <a:r>
              <a:rPr lang="en-US" dirty="0"/>
              <a:t>Jul</a:t>
            </a:r>
          </a:p>
        </p:txBody>
      </p:sp>
      <p:sp>
        <p:nvSpPr>
          <p:cNvPr id="181" name="Text Placeholder 180">
            <a:extLst>
              <a:ext uri="{FF2B5EF4-FFF2-40B4-BE49-F238E27FC236}">
                <a16:creationId xmlns:a16="http://schemas.microsoft.com/office/drawing/2014/main" id="{FE61BD45-DE02-4EB3-BAEF-2EDF1746E6F4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7238251" y="3170170"/>
            <a:ext cx="495300" cy="652276"/>
          </a:xfrm>
        </p:spPr>
        <p:txBody>
          <a:bodyPr/>
          <a:lstStyle/>
          <a:p>
            <a:r>
              <a:rPr lang="en-US" dirty="0"/>
              <a:t>Aug</a:t>
            </a:r>
          </a:p>
        </p:txBody>
      </p:sp>
      <p:sp>
        <p:nvSpPr>
          <p:cNvPr id="182" name="Text Placeholder 181">
            <a:extLst>
              <a:ext uri="{FF2B5EF4-FFF2-40B4-BE49-F238E27FC236}">
                <a16:creationId xmlns:a16="http://schemas.microsoft.com/office/drawing/2014/main" id="{C36E6F40-B4B8-41ED-B6CE-8C2174836BDA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027666" y="3170170"/>
            <a:ext cx="495300" cy="652276"/>
          </a:xfrm>
        </p:spPr>
        <p:txBody>
          <a:bodyPr/>
          <a:lstStyle/>
          <a:p>
            <a:r>
              <a:rPr lang="en-US" dirty="0"/>
              <a:t>Sep</a:t>
            </a:r>
          </a:p>
        </p:txBody>
      </p:sp>
      <p:sp>
        <p:nvSpPr>
          <p:cNvPr id="183" name="Text Placeholder 182">
            <a:extLst>
              <a:ext uri="{FF2B5EF4-FFF2-40B4-BE49-F238E27FC236}">
                <a16:creationId xmlns:a16="http://schemas.microsoft.com/office/drawing/2014/main" id="{0DCB6313-C2E3-48EF-9C72-0C51FAF7B3E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817081" y="3170170"/>
            <a:ext cx="495300" cy="652276"/>
          </a:xfrm>
        </p:spPr>
        <p:txBody>
          <a:bodyPr/>
          <a:lstStyle/>
          <a:p>
            <a:r>
              <a:rPr lang="en-US" dirty="0"/>
              <a:t>Oct</a:t>
            </a:r>
          </a:p>
        </p:txBody>
      </p:sp>
      <p:sp>
        <p:nvSpPr>
          <p:cNvPr id="184" name="Text Placeholder 183">
            <a:extLst>
              <a:ext uri="{FF2B5EF4-FFF2-40B4-BE49-F238E27FC236}">
                <a16:creationId xmlns:a16="http://schemas.microsoft.com/office/drawing/2014/main" id="{CD7D8B11-19D6-4D60-A8D8-D13FAEE6D5FE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606496" y="3170170"/>
            <a:ext cx="495300" cy="652276"/>
          </a:xfrm>
        </p:spPr>
        <p:txBody>
          <a:bodyPr/>
          <a:lstStyle/>
          <a:p>
            <a:r>
              <a:rPr lang="en-US" dirty="0"/>
              <a:t>Nov</a:t>
            </a:r>
          </a:p>
        </p:txBody>
      </p:sp>
      <p:sp>
        <p:nvSpPr>
          <p:cNvPr id="185" name="Text Placeholder 184">
            <a:extLst>
              <a:ext uri="{FF2B5EF4-FFF2-40B4-BE49-F238E27FC236}">
                <a16:creationId xmlns:a16="http://schemas.microsoft.com/office/drawing/2014/main" id="{53B80567-58CE-47E3-9593-B9031A7C3D87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10395907" y="3170170"/>
            <a:ext cx="495300" cy="652276"/>
          </a:xfrm>
        </p:spPr>
        <p:txBody>
          <a:bodyPr/>
          <a:lstStyle/>
          <a:p>
            <a:r>
              <a:rPr lang="en-US" dirty="0"/>
              <a:t>Dec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18950EEF-964E-4B62-8DC0-45C212800A8A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2029367" y="4003137"/>
            <a:ext cx="1440088" cy="408780"/>
          </a:xfrm>
        </p:spPr>
        <p:txBody>
          <a:bodyPr/>
          <a:lstStyle/>
          <a:p>
            <a:r>
              <a:rPr lang="en-ZA" dirty="0"/>
              <a:t>Run focus groups</a:t>
            </a:r>
            <a:r>
              <a:rPr lang="en-US" dirty="0"/>
              <a:t>​</a:t>
            </a:r>
          </a:p>
        </p:txBody>
      </p:sp>
      <p:sp>
        <p:nvSpPr>
          <p:cNvPr id="38" name="Text Placeholder 37">
            <a:extLst>
              <a:ext uri="{FF2B5EF4-FFF2-40B4-BE49-F238E27FC236}">
                <a16:creationId xmlns:a16="http://schemas.microsoft.com/office/drawing/2014/main" id="{FED129B9-5854-4218-9D5D-707D3B34DCE7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5976442" y="4003137"/>
            <a:ext cx="1440088" cy="408780"/>
          </a:xfrm>
        </p:spPr>
        <p:txBody>
          <a:bodyPr/>
          <a:lstStyle/>
          <a:p>
            <a:r>
              <a:rPr lang="en-ZA" dirty="0"/>
              <a:t>Test with farms​</a:t>
            </a:r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B64E57FA-5797-49C7-9000-5C5DC208BBC9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9923517" y="4003137"/>
            <a:ext cx="1440088" cy="408780"/>
          </a:xfrm>
        </p:spPr>
        <p:txBody>
          <a:bodyPr/>
          <a:lstStyle/>
          <a:p>
            <a:r>
              <a:rPr lang="en-ZA" dirty="0"/>
              <a:t>Regional launch</a:t>
            </a:r>
            <a:r>
              <a:rPr lang="en-US" dirty="0"/>
              <a:t>​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A0A66611-D318-48C9-9B6F-303CDFF9CC5A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96804" y="4437609"/>
            <a:ext cx="1021001" cy="501726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186" name="Text Placeholder 185">
            <a:extLst>
              <a:ext uri="{FF2B5EF4-FFF2-40B4-BE49-F238E27FC236}">
                <a16:creationId xmlns:a16="http://schemas.microsoft.com/office/drawing/2014/main" id="{5ED1F34E-1F11-4DBB-AF35-C69FFFD2478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712346" y="4871997"/>
            <a:ext cx="495300" cy="652272"/>
          </a:xfrm>
        </p:spPr>
        <p:txBody>
          <a:bodyPr/>
          <a:lstStyle/>
          <a:p>
            <a:r>
              <a:rPr lang="en-US" dirty="0"/>
              <a:t>Jan</a:t>
            </a:r>
          </a:p>
        </p:txBody>
      </p:sp>
      <p:sp>
        <p:nvSpPr>
          <p:cNvPr id="187" name="Text Placeholder 186">
            <a:extLst>
              <a:ext uri="{FF2B5EF4-FFF2-40B4-BE49-F238E27FC236}">
                <a16:creationId xmlns:a16="http://schemas.microsoft.com/office/drawing/2014/main" id="{FFF65FE3-CB9E-46B4-B21D-B9A2C18447F6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2501761" y="4871997"/>
            <a:ext cx="495300" cy="652272"/>
          </a:xfrm>
        </p:spPr>
        <p:txBody>
          <a:bodyPr/>
          <a:lstStyle/>
          <a:p>
            <a:r>
              <a:rPr lang="en-US" dirty="0"/>
              <a:t>Feb</a:t>
            </a:r>
          </a:p>
        </p:txBody>
      </p:sp>
      <p:sp>
        <p:nvSpPr>
          <p:cNvPr id="188" name="Text Placeholder 187">
            <a:extLst>
              <a:ext uri="{FF2B5EF4-FFF2-40B4-BE49-F238E27FC236}">
                <a16:creationId xmlns:a16="http://schemas.microsoft.com/office/drawing/2014/main" id="{859F86C1-A2CC-4166-B4E2-F04250C693BC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3291176" y="4871997"/>
            <a:ext cx="495300" cy="652272"/>
          </a:xfrm>
        </p:spPr>
        <p:txBody>
          <a:bodyPr/>
          <a:lstStyle/>
          <a:p>
            <a:r>
              <a:rPr lang="en-US" dirty="0"/>
              <a:t>Mar</a:t>
            </a:r>
          </a:p>
        </p:txBody>
      </p:sp>
      <p:sp>
        <p:nvSpPr>
          <p:cNvPr id="189" name="Text Placeholder 188">
            <a:extLst>
              <a:ext uri="{FF2B5EF4-FFF2-40B4-BE49-F238E27FC236}">
                <a16:creationId xmlns:a16="http://schemas.microsoft.com/office/drawing/2014/main" id="{E37B2B2B-AEA5-429C-A352-B3A35D9714B9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4080591" y="4871997"/>
            <a:ext cx="495300" cy="652272"/>
          </a:xfrm>
        </p:spPr>
        <p:txBody>
          <a:bodyPr/>
          <a:lstStyle/>
          <a:p>
            <a:r>
              <a:rPr lang="en-US" dirty="0"/>
              <a:t>Apr</a:t>
            </a:r>
          </a:p>
        </p:txBody>
      </p:sp>
      <p:sp>
        <p:nvSpPr>
          <p:cNvPr id="190" name="Text Placeholder 189">
            <a:extLst>
              <a:ext uri="{FF2B5EF4-FFF2-40B4-BE49-F238E27FC236}">
                <a16:creationId xmlns:a16="http://schemas.microsoft.com/office/drawing/2014/main" id="{8039BE05-7838-42F5-B60C-C825A8E058BA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810807" y="4871997"/>
            <a:ext cx="615310" cy="652272"/>
          </a:xfrm>
        </p:spPr>
        <p:txBody>
          <a:bodyPr/>
          <a:lstStyle/>
          <a:p>
            <a:r>
              <a:rPr lang="en-US" dirty="0"/>
              <a:t>May</a:t>
            </a:r>
          </a:p>
        </p:txBody>
      </p:sp>
      <p:sp>
        <p:nvSpPr>
          <p:cNvPr id="191" name="Text Placeholder 190">
            <a:extLst>
              <a:ext uri="{FF2B5EF4-FFF2-40B4-BE49-F238E27FC236}">
                <a16:creationId xmlns:a16="http://schemas.microsoft.com/office/drawing/2014/main" id="{06401AC3-502F-4C74-92E7-F2E70BDC2CB0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5659421" y="4871997"/>
            <a:ext cx="495300" cy="652272"/>
          </a:xfrm>
        </p:spPr>
        <p:txBody>
          <a:bodyPr/>
          <a:lstStyle/>
          <a:p>
            <a:r>
              <a:rPr lang="en-US" dirty="0"/>
              <a:t>Jun</a:t>
            </a:r>
          </a:p>
        </p:txBody>
      </p:sp>
      <p:sp>
        <p:nvSpPr>
          <p:cNvPr id="192" name="Text Placeholder 191">
            <a:extLst>
              <a:ext uri="{FF2B5EF4-FFF2-40B4-BE49-F238E27FC236}">
                <a16:creationId xmlns:a16="http://schemas.microsoft.com/office/drawing/2014/main" id="{38BFD19C-89D5-406C-BB24-C94A97196ED3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6448836" y="4871997"/>
            <a:ext cx="495300" cy="652272"/>
          </a:xfrm>
        </p:spPr>
        <p:txBody>
          <a:bodyPr/>
          <a:lstStyle/>
          <a:p>
            <a:r>
              <a:rPr lang="en-US" dirty="0"/>
              <a:t>Jul</a:t>
            </a:r>
          </a:p>
        </p:txBody>
      </p:sp>
      <p:sp>
        <p:nvSpPr>
          <p:cNvPr id="193" name="Text Placeholder 192">
            <a:extLst>
              <a:ext uri="{FF2B5EF4-FFF2-40B4-BE49-F238E27FC236}">
                <a16:creationId xmlns:a16="http://schemas.microsoft.com/office/drawing/2014/main" id="{7C1B8E44-55D2-4DBF-8C2D-88B09E9FD341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7238251" y="4871997"/>
            <a:ext cx="495300" cy="652272"/>
          </a:xfrm>
        </p:spPr>
        <p:txBody>
          <a:bodyPr/>
          <a:lstStyle/>
          <a:p>
            <a:r>
              <a:rPr lang="en-US" dirty="0"/>
              <a:t>Aug</a:t>
            </a:r>
          </a:p>
        </p:txBody>
      </p:sp>
      <p:sp>
        <p:nvSpPr>
          <p:cNvPr id="194" name="Text Placeholder 193">
            <a:extLst>
              <a:ext uri="{FF2B5EF4-FFF2-40B4-BE49-F238E27FC236}">
                <a16:creationId xmlns:a16="http://schemas.microsoft.com/office/drawing/2014/main" id="{DBECA04A-1653-459B-B8F0-6AEDC2BF4D25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8027666" y="4871997"/>
            <a:ext cx="495300" cy="652272"/>
          </a:xfrm>
        </p:spPr>
        <p:txBody>
          <a:bodyPr/>
          <a:lstStyle/>
          <a:p>
            <a:r>
              <a:rPr lang="en-US" dirty="0"/>
              <a:t>Sep</a:t>
            </a:r>
          </a:p>
        </p:txBody>
      </p:sp>
      <p:sp>
        <p:nvSpPr>
          <p:cNvPr id="195" name="Text Placeholder 194">
            <a:extLst>
              <a:ext uri="{FF2B5EF4-FFF2-40B4-BE49-F238E27FC236}">
                <a16:creationId xmlns:a16="http://schemas.microsoft.com/office/drawing/2014/main" id="{DB02768E-4179-4DE8-A4EE-AD064756CF77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8817081" y="4871997"/>
            <a:ext cx="495300" cy="652272"/>
          </a:xfrm>
        </p:spPr>
        <p:txBody>
          <a:bodyPr/>
          <a:lstStyle/>
          <a:p>
            <a:r>
              <a:rPr lang="en-US" dirty="0"/>
              <a:t>Oct</a:t>
            </a:r>
          </a:p>
        </p:txBody>
      </p:sp>
      <p:sp>
        <p:nvSpPr>
          <p:cNvPr id="196" name="Text Placeholder 195">
            <a:extLst>
              <a:ext uri="{FF2B5EF4-FFF2-40B4-BE49-F238E27FC236}">
                <a16:creationId xmlns:a16="http://schemas.microsoft.com/office/drawing/2014/main" id="{6D9C5969-EDF7-4B76-8E3D-AA396353A26F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606496" y="4871997"/>
            <a:ext cx="495300" cy="652272"/>
          </a:xfrm>
        </p:spPr>
        <p:txBody>
          <a:bodyPr/>
          <a:lstStyle/>
          <a:p>
            <a:r>
              <a:rPr lang="en-US" dirty="0"/>
              <a:t>Nov</a:t>
            </a:r>
          </a:p>
        </p:txBody>
      </p:sp>
      <p:sp>
        <p:nvSpPr>
          <p:cNvPr id="197" name="Text Placeholder 196">
            <a:extLst>
              <a:ext uri="{FF2B5EF4-FFF2-40B4-BE49-F238E27FC236}">
                <a16:creationId xmlns:a16="http://schemas.microsoft.com/office/drawing/2014/main" id="{E7E45E00-A135-42C9-869E-325892100B40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10395907" y="4871997"/>
            <a:ext cx="495300" cy="652272"/>
          </a:xfrm>
        </p:spPr>
        <p:txBody>
          <a:bodyPr/>
          <a:lstStyle/>
          <a:p>
            <a:r>
              <a:rPr lang="en-US" dirty="0"/>
              <a:t>Dec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BD00DFF-6831-44EB-A148-4F18A57B6FC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13BF24E-D9E1-45E9-9A99-5CDCDA5968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AFDB61-395F-4E72-B3B9-A6C9C081B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95638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A32F9891-B6E7-4529-9D22-D1F252613D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9728" y="317739"/>
            <a:ext cx="4114800" cy="623923"/>
          </a:xfrm>
        </p:spPr>
        <p:txBody>
          <a:bodyPr/>
          <a:lstStyle/>
          <a:p>
            <a:r>
              <a:rPr lang="en-US" noProof="0" dirty="0"/>
              <a:t>financials</a:t>
            </a:r>
            <a:endParaRPr lang="en-US" dirty="0"/>
          </a:p>
        </p:txBody>
      </p:sp>
      <p:graphicFrame>
        <p:nvGraphicFramePr>
          <p:cNvPr id="31" name="Content Placeholder 30">
            <a:extLst>
              <a:ext uri="{FF2B5EF4-FFF2-40B4-BE49-F238E27FC236}">
                <a16:creationId xmlns:a16="http://schemas.microsoft.com/office/drawing/2014/main" id="{B0373CDF-8D7B-473F-83D5-9DB08615A46D}"/>
              </a:ext>
            </a:extLst>
          </p:cNvPr>
          <p:cNvGraphicFramePr>
            <a:graphicFrameLocks noGrp="1"/>
          </p:cNvGraphicFramePr>
          <p:nvPr>
            <p:ph sz="quarter" idx="15"/>
            <p:extLst>
              <p:ext uri="{D42A27DB-BD31-4B8C-83A1-F6EECF244321}">
                <p14:modId xmlns:p14="http://schemas.microsoft.com/office/powerpoint/2010/main" val="530290330"/>
              </p:ext>
            </p:extLst>
          </p:nvPr>
        </p:nvGraphicFramePr>
        <p:xfrm>
          <a:off x="914400" y="906463"/>
          <a:ext cx="5758665" cy="5069041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946927">
                  <a:extLst>
                    <a:ext uri="{9D8B030D-6E8A-4147-A177-3AD203B41FA5}">
                      <a16:colId xmlns:a16="http://schemas.microsoft.com/office/drawing/2014/main" val="1517755082"/>
                    </a:ext>
                  </a:extLst>
                </a:gridCol>
                <a:gridCol w="1150238">
                  <a:extLst>
                    <a:ext uri="{9D8B030D-6E8A-4147-A177-3AD203B41FA5}">
                      <a16:colId xmlns:a16="http://schemas.microsoft.com/office/drawing/2014/main" val="2446386500"/>
                    </a:ext>
                  </a:extLst>
                </a:gridCol>
                <a:gridCol w="1032696">
                  <a:extLst>
                    <a:ext uri="{9D8B030D-6E8A-4147-A177-3AD203B41FA5}">
                      <a16:colId xmlns:a16="http://schemas.microsoft.com/office/drawing/2014/main" val="3308918160"/>
                    </a:ext>
                  </a:extLst>
                </a:gridCol>
                <a:gridCol w="1074674">
                  <a:extLst>
                    <a:ext uri="{9D8B030D-6E8A-4147-A177-3AD203B41FA5}">
                      <a16:colId xmlns:a16="http://schemas.microsoft.com/office/drawing/2014/main" val="1854486728"/>
                    </a:ext>
                  </a:extLst>
                </a:gridCol>
                <a:gridCol w="554130">
                  <a:extLst>
                    <a:ext uri="{9D8B030D-6E8A-4147-A177-3AD203B41FA5}">
                      <a16:colId xmlns:a16="http://schemas.microsoft.com/office/drawing/2014/main" val="1808496511"/>
                    </a:ext>
                  </a:extLst>
                </a:gridCol>
              </a:tblGrid>
              <a:tr h="412269">
                <a:tc>
                  <a:txBody>
                    <a:bodyPr/>
                    <a:lstStyle/>
                    <a:p>
                      <a:pPr algn="r"/>
                      <a:endParaRPr lang="en-US" sz="1800" cap="all" spc="400" baseline="0" dirty="0">
                        <a:solidFill>
                          <a:schemeClr val="accent6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j-lt"/>
                        </a:rPr>
                        <a:t>Year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j-lt"/>
                        </a:rPr>
                        <a:t>Year 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j-lt"/>
                        </a:rPr>
                        <a:t>year 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en-US" sz="1400" b="0" cap="all" spc="400" baseline="0" dirty="0">
                        <a:solidFill>
                          <a:schemeClr val="accent6"/>
                        </a:solidFill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00351803"/>
                  </a:ext>
                </a:extLst>
              </a:tr>
              <a:tr h="355174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Detailers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160,000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1628125"/>
                  </a:ext>
                </a:extLst>
              </a:tr>
              <a:tr h="357188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Users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1,600,000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5382780"/>
                  </a:ext>
                </a:extLst>
              </a:tr>
              <a:tr h="357187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Sales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16,000,000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2084003"/>
                  </a:ext>
                </a:extLst>
              </a:tr>
              <a:tr h="357188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Average Price per Sale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75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80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90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9756459"/>
                  </a:ext>
                </a:extLst>
              </a:tr>
              <a:tr h="377357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Revenue @ 15%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5,625,000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48,000,000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216,000,000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1575269"/>
                  </a:ext>
                </a:extLst>
              </a:tr>
              <a:tr h="356068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1" u="none" strike="noStrike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Gross Profit</a:t>
                      </a:r>
                      <a:r>
                        <a:rPr lang="en-US" sz="12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cap="all" spc="2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5,625,000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48,000,000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216,000,000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50227705"/>
                  </a:ext>
                </a:extLst>
              </a:tr>
              <a:tr h="363010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Expenses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0867358"/>
                  </a:ext>
                </a:extLst>
              </a:tr>
              <a:tr h="367649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Sales &amp; Marketing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5,062,500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38,400,000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151,200,000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68114081"/>
                  </a:ext>
                </a:extLst>
              </a:tr>
              <a:tr h="360261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Customer Service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1,687,500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9,600,000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21,600,000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70%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267748"/>
                  </a:ext>
                </a:extLst>
              </a:tr>
              <a:tr h="345153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Product Development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562,500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2,400,000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10,800,000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10%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91341114"/>
                  </a:ext>
                </a:extLst>
              </a:tr>
              <a:tr h="350729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Research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281,250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2,400,000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4,320,000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917110"/>
                  </a:ext>
                </a:extLst>
              </a:tr>
              <a:tr h="354904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1" u="none" strike="noStrike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Total Expenses</a:t>
                      </a:r>
                      <a:r>
                        <a:rPr lang="en-US" sz="12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cap="all" spc="2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7,593,750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52,800,000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187,920,000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98074008"/>
                  </a:ext>
                </a:extLst>
              </a:tr>
              <a:tr h="354904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EBIT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-1,968,750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-4,800,000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28,080,000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1353374"/>
                  </a:ext>
                </a:extLst>
              </a:tr>
            </a:tbl>
          </a:graphicData>
        </a:graphic>
      </p:graphicFrame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57712EE-CE28-402F-903B-90AEE8D392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C4F485F-FC54-4C73-ADD3-B309E9E7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pic>
        <p:nvPicPr>
          <p:cNvPr id="13" name="Picture Placeholder 12" descr="A picture containing grass sprouting">
            <a:extLst>
              <a:ext uri="{FF2B5EF4-FFF2-40B4-BE49-F238E27FC236}">
                <a16:creationId xmlns:a16="http://schemas.microsoft.com/office/drawing/2014/main" id="{326D0768-880D-4BBA-B290-B3245B6F393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98229" y="0"/>
            <a:ext cx="4593770" cy="685800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98B42E-E615-4755-9FB3-CA80590F7A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41257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itle 76">
            <a:extLst>
              <a:ext uri="{FF2B5EF4-FFF2-40B4-BE49-F238E27FC236}">
                <a16:creationId xmlns:a16="http://schemas.microsoft.com/office/drawing/2014/main" id="{75F1FCDA-B020-4B89-81B7-9FDDDA7A3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544286"/>
            <a:ext cx="4114800" cy="747929"/>
          </a:xfrm>
        </p:spPr>
        <p:txBody>
          <a:bodyPr anchor="ctr">
            <a:normAutofit/>
          </a:bodyPr>
          <a:lstStyle/>
          <a:p>
            <a:r>
              <a:rPr lang="en-US" noProof="0" dirty="0"/>
              <a:t>Meet the team</a:t>
            </a:r>
            <a:endParaRPr lang="en-US" dirty="0"/>
          </a:p>
        </p:txBody>
      </p:sp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74E87BED-9FDA-470B-8A0C-B2CA96C06B3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14995" r="18743" b="-3"/>
          <a:stretch/>
        </p:blipFill>
        <p:spPr>
          <a:xfrm>
            <a:off x="897731" y="2427897"/>
            <a:ext cx="2099702" cy="2115227"/>
          </a:xfrm>
          <a:prstGeom prst="rect">
            <a:avLst/>
          </a:prstGeom>
        </p:spPr>
      </p:pic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601E960A-7E3D-4F8D-9D62-A555536F8ED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03729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/>
              <a:t>Fred hill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2E49AD40-AE90-4EBE-841C-B62FD355279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03728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President</a:t>
            </a:r>
          </a:p>
        </p:txBody>
      </p:sp>
      <p:pic>
        <p:nvPicPr>
          <p:cNvPr id="39" name="Picture Placeholder 38">
            <a:extLst>
              <a:ext uri="{FF2B5EF4-FFF2-40B4-BE49-F238E27FC236}">
                <a16:creationId xmlns:a16="http://schemas.microsoft.com/office/drawing/2014/main" id="{CEAF01C6-D536-48A7-A6A7-1A2E692E410C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3"/>
          <a:srcRect l="20839" r="21585" b="-4"/>
          <a:stretch/>
        </p:blipFill>
        <p:spPr>
          <a:xfrm>
            <a:off x="3667826" y="2427897"/>
            <a:ext cx="2099702" cy="2115227"/>
          </a:xfrm>
          <a:prstGeom prst="rect">
            <a:avLst/>
          </a:prstGeom>
        </p:spPr>
      </p:pic>
      <p:sp>
        <p:nvSpPr>
          <p:cNvPr id="87" name="Text Placeholder 86">
            <a:extLst>
              <a:ext uri="{FF2B5EF4-FFF2-40B4-BE49-F238E27FC236}">
                <a16:creationId xmlns:a16="http://schemas.microsoft.com/office/drawing/2014/main" id="{003C108A-A3A2-4E65-A46C-D9DB58BC1AF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473826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/>
              <a:t>Kirill Morgan</a:t>
            </a:r>
          </a:p>
        </p:txBody>
      </p:sp>
      <p:sp>
        <p:nvSpPr>
          <p:cNvPr id="88" name="Text Placeholder 87">
            <a:extLst>
              <a:ext uri="{FF2B5EF4-FFF2-40B4-BE49-F238E27FC236}">
                <a16:creationId xmlns:a16="http://schemas.microsoft.com/office/drawing/2014/main" id="{22C4EEEB-8921-42F3-A225-77BFB949084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473825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Chief Executive Officer​</a:t>
            </a:r>
          </a:p>
        </p:txBody>
      </p:sp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A7E5585A-6A9C-4D8F-AAC0-F1BDF44F204C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4"/>
          <a:srcRect t="9754" r="-1" b="23002"/>
          <a:stretch/>
        </p:blipFill>
        <p:spPr>
          <a:xfrm>
            <a:off x="6437921" y="2427897"/>
            <a:ext cx="2099702" cy="2115227"/>
          </a:xfrm>
          <a:prstGeom prst="rect">
            <a:avLst/>
          </a:prstGeom>
        </p:spPr>
      </p:pic>
      <p:sp>
        <p:nvSpPr>
          <p:cNvPr id="89" name="Text Placeholder 88">
            <a:extLst>
              <a:ext uri="{FF2B5EF4-FFF2-40B4-BE49-F238E27FC236}">
                <a16:creationId xmlns:a16="http://schemas.microsoft.com/office/drawing/2014/main" id="{6A6CACEE-8BA3-47C7-ADC6-38D445EC186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243921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/>
              <a:t>Nina </a:t>
            </a:r>
            <a:r>
              <a:rPr lang="en-US" dirty="0" err="1"/>
              <a:t>sillo</a:t>
            </a:r>
            <a:endParaRPr lang="en-US" dirty="0"/>
          </a:p>
        </p:txBody>
      </p:sp>
      <p:sp>
        <p:nvSpPr>
          <p:cNvPr id="90" name="Text Placeholder 89">
            <a:extLst>
              <a:ext uri="{FF2B5EF4-FFF2-40B4-BE49-F238E27FC236}">
                <a16:creationId xmlns:a16="http://schemas.microsoft.com/office/drawing/2014/main" id="{DF9A17E8-323B-4E69-8593-CF9343A3301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243920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Chief Operations Officer​</a:t>
            </a:r>
          </a:p>
        </p:txBody>
      </p:sp>
      <p:pic>
        <p:nvPicPr>
          <p:cNvPr id="35" name="Picture Placeholder 34">
            <a:extLst>
              <a:ext uri="{FF2B5EF4-FFF2-40B4-BE49-F238E27FC236}">
                <a16:creationId xmlns:a16="http://schemas.microsoft.com/office/drawing/2014/main" id="{6D6429CD-8CD3-4A8B-A591-6193B9A46A09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5"/>
          <a:srcRect l="13245" r="20493" b="-3"/>
          <a:stretch/>
        </p:blipFill>
        <p:spPr>
          <a:xfrm>
            <a:off x="9208016" y="2427897"/>
            <a:ext cx="2099702" cy="2115227"/>
          </a:xfrm>
          <a:prstGeom prst="rect">
            <a:avLst/>
          </a:prstGeom>
        </p:spPr>
      </p:pic>
      <p:sp>
        <p:nvSpPr>
          <p:cNvPr id="91" name="Text Placeholder 90">
            <a:extLst>
              <a:ext uri="{FF2B5EF4-FFF2-40B4-BE49-F238E27FC236}">
                <a16:creationId xmlns:a16="http://schemas.microsoft.com/office/drawing/2014/main" id="{2E75F4E0-B4BA-4612-9927-C5D1F40375A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014015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 err="1"/>
              <a:t>Sima</a:t>
            </a:r>
            <a:r>
              <a:rPr lang="en-US" dirty="0"/>
              <a:t> </a:t>
            </a:r>
            <a:r>
              <a:rPr lang="en-US" dirty="0" err="1"/>
              <a:t>nargil</a:t>
            </a:r>
            <a:endParaRPr lang="en-US" dirty="0"/>
          </a:p>
        </p:txBody>
      </p:sp>
      <p:sp>
        <p:nvSpPr>
          <p:cNvPr id="92" name="Text Placeholder 91">
            <a:extLst>
              <a:ext uri="{FF2B5EF4-FFF2-40B4-BE49-F238E27FC236}">
                <a16:creationId xmlns:a16="http://schemas.microsoft.com/office/drawing/2014/main" id="{810168AB-103E-4451-ACA1-C71EED8C7C4F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9014014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VP Marketing​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8EEF5BD-0EB0-42A2-8523-F389FB1346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20XX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D04B58-DFBF-4018-89AD-4BEBB5E953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Pitch deck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F69C9E-F651-4E5E-BB4B-08239BEE26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EA87306C-81BA-4795-A5CA-9392456A8C1E}" type="slidenum">
              <a:rPr lang="en-US" smtClean="0"/>
              <a:pPr>
                <a:spcAft>
                  <a:spcPts val="600"/>
                </a:spcAft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533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/>
      <p:bldP spid="28" grpId="0" build="p"/>
      <p:bldP spid="87" grpId="0" build="p"/>
      <p:bldP spid="88" grpId="0" build="p"/>
      <p:bldP spid="89" grpId="0" build="p"/>
      <p:bldP spid="90" grpId="0" build="p"/>
      <p:bldP spid="91" grpId="0" build="p"/>
      <p:bldP spid="92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5BCCD6C8-F91D-4A81-8513-B31078BBC0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8382" y="422661"/>
            <a:ext cx="5200532" cy="720399"/>
          </a:xfrm>
        </p:spPr>
        <p:txBody>
          <a:bodyPr/>
          <a:lstStyle/>
          <a:p>
            <a:r>
              <a:rPr lang="en-US" noProof="0" dirty="0"/>
              <a:t>Market overview</a:t>
            </a:r>
            <a:endParaRPr lang="en-US" dirty="0"/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9F219F7A-AA8D-44E8-85C6-7B9E43B2FEA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20003" y="1617548"/>
            <a:ext cx="876929" cy="720399"/>
          </a:xfrm>
        </p:spPr>
        <p:txBody>
          <a:bodyPr/>
          <a:lstStyle/>
          <a:p>
            <a:r>
              <a:rPr lang="en-ZA" dirty="0"/>
              <a:t>$3B</a:t>
            </a:r>
            <a:r>
              <a:rPr lang="en-US" dirty="0"/>
              <a:t>​</a:t>
            </a:r>
          </a:p>
        </p:txBody>
      </p:sp>
      <p:sp>
        <p:nvSpPr>
          <p:cNvPr id="100" name="Text Placeholder 99">
            <a:extLst>
              <a:ext uri="{FF2B5EF4-FFF2-40B4-BE49-F238E27FC236}">
                <a16:creationId xmlns:a16="http://schemas.microsoft.com/office/drawing/2014/main" id="{20C05462-50C1-47AC-B864-6331DA48034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920003" y="3180036"/>
            <a:ext cx="876930" cy="720400"/>
          </a:xfrm>
        </p:spPr>
        <p:txBody>
          <a:bodyPr/>
          <a:lstStyle/>
          <a:p>
            <a:r>
              <a:rPr lang="en-US" dirty="0"/>
              <a:t>$2B</a:t>
            </a:r>
          </a:p>
        </p:txBody>
      </p:sp>
      <p:sp>
        <p:nvSpPr>
          <p:cNvPr id="102" name="Text Placeholder 101">
            <a:extLst>
              <a:ext uri="{FF2B5EF4-FFF2-40B4-BE49-F238E27FC236}">
                <a16:creationId xmlns:a16="http://schemas.microsoft.com/office/drawing/2014/main" id="{26F75E59-B08F-4122-977F-72EEC91E5B7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20003" y="4760985"/>
            <a:ext cx="876930" cy="720400"/>
          </a:xfrm>
        </p:spPr>
        <p:txBody>
          <a:bodyPr/>
          <a:lstStyle/>
          <a:p>
            <a:r>
              <a:rPr lang="en-US" dirty="0"/>
              <a:t>$1B</a:t>
            </a:r>
          </a:p>
        </p:txBody>
      </p:sp>
      <p:sp>
        <p:nvSpPr>
          <p:cNvPr id="62" name="Text Placeholder 61">
            <a:extLst>
              <a:ext uri="{FF2B5EF4-FFF2-40B4-BE49-F238E27FC236}">
                <a16:creationId xmlns:a16="http://schemas.microsoft.com/office/drawing/2014/main" id="{F0E231FA-A4C7-4627-A14C-74DA402FD94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102977" y="1456753"/>
            <a:ext cx="3365003" cy="1017102"/>
          </a:xfrm>
          <a:custGeom>
            <a:avLst/>
            <a:gdLst>
              <a:gd name="connsiteX0" fmla="*/ 0 w 3365003"/>
              <a:gd name="connsiteY0" fmla="*/ 0 h 1017102"/>
              <a:gd name="connsiteX1" fmla="*/ 594484 w 3365003"/>
              <a:gd name="connsiteY1" fmla="*/ 0 h 1017102"/>
              <a:gd name="connsiteX2" fmla="*/ 1188968 w 3365003"/>
              <a:gd name="connsiteY2" fmla="*/ 0 h 1017102"/>
              <a:gd name="connsiteX3" fmla="*/ 1648851 w 3365003"/>
              <a:gd name="connsiteY3" fmla="*/ 0 h 1017102"/>
              <a:gd name="connsiteX4" fmla="*/ 2142385 w 3365003"/>
              <a:gd name="connsiteY4" fmla="*/ 0 h 1017102"/>
              <a:gd name="connsiteX5" fmla="*/ 2770519 w 3365003"/>
              <a:gd name="connsiteY5" fmla="*/ 0 h 1017102"/>
              <a:gd name="connsiteX6" fmla="*/ 3365003 w 3365003"/>
              <a:gd name="connsiteY6" fmla="*/ 0 h 1017102"/>
              <a:gd name="connsiteX7" fmla="*/ 3365003 w 3365003"/>
              <a:gd name="connsiteY7" fmla="*/ 518722 h 1017102"/>
              <a:gd name="connsiteX8" fmla="*/ 3365003 w 3365003"/>
              <a:gd name="connsiteY8" fmla="*/ 1017102 h 1017102"/>
              <a:gd name="connsiteX9" fmla="*/ 2736869 w 3365003"/>
              <a:gd name="connsiteY9" fmla="*/ 1017102 h 1017102"/>
              <a:gd name="connsiteX10" fmla="*/ 2142385 w 3365003"/>
              <a:gd name="connsiteY10" fmla="*/ 1017102 h 1017102"/>
              <a:gd name="connsiteX11" fmla="*/ 1514251 w 3365003"/>
              <a:gd name="connsiteY11" fmla="*/ 1017102 h 1017102"/>
              <a:gd name="connsiteX12" fmla="*/ 1020718 w 3365003"/>
              <a:gd name="connsiteY12" fmla="*/ 1017102 h 1017102"/>
              <a:gd name="connsiteX13" fmla="*/ 493534 w 3365003"/>
              <a:gd name="connsiteY13" fmla="*/ 1017102 h 1017102"/>
              <a:gd name="connsiteX14" fmla="*/ 0 w 3365003"/>
              <a:gd name="connsiteY14" fmla="*/ 1017102 h 1017102"/>
              <a:gd name="connsiteX15" fmla="*/ 0 w 3365003"/>
              <a:gd name="connsiteY15" fmla="*/ 488209 h 1017102"/>
              <a:gd name="connsiteX16" fmla="*/ 0 w 3365003"/>
              <a:gd name="connsiteY16" fmla="*/ 0 h 101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365003" h="1017102" fill="none" extrusionOk="0">
                <a:moveTo>
                  <a:pt x="0" y="0"/>
                </a:moveTo>
                <a:cubicBezTo>
                  <a:pt x="239936" y="-1373"/>
                  <a:pt x="467270" y="57858"/>
                  <a:pt x="594484" y="0"/>
                </a:cubicBezTo>
                <a:cubicBezTo>
                  <a:pt x="721698" y="-57858"/>
                  <a:pt x="1020995" y="69010"/>
                  <a:pt x="1188968" y="0"/>
                </a:cubicBezTo>
                <a:cubicBezTo>
                  <a:pt x="1356941" y="-69010"/>
                  <a:pt x="1556509" y="44341"/>
                  <a:pt x="1648851" y="0"/>
                </a:cubicBezTo>
                <a:cubicBezTo>
                  <a:pt x="1741193" y="-44341"/>
                  <a:pt x="2014749" y="10887"/>
                  <a:pt x="2142385" y="0"/>
                </a:cubicBezTo>
                <a:cubicBezTo>
                  <a:pt x="2270021" y="-10887"/>
                  <a:pt x="2597071" y="25722"/>
                  <a:pt x="2770519" y="0"/>
                </a:cubicBezTo>
                <a:cubicBezTo>
                  <a:pt x="2943967" y="-25722"/>
                  <a:pt x="3206581" y="33774"/>
                  <a:pt x="3365003" y="0"/>
                </a:cubicBezTo>
                <a:cubicBezTo>
                  <a:pt x="3399203" y="184782"/>
                  <a:pt x="3354642" y="344505"/>
                  <a:pt x="3365003" y="518722"/>
                </a:cubicBezTo>
                <a:cubicBezTo>
                  <a:pt x="3375364" y="692939"/>
                  <a:pt x="3343547" y="777627"/>
                  <a:pt x="3365003" y="1017102"/>
                </a:cubicBezTo>
                <a:cubicBezTo>
                  <a:pt x="3226881" y="1038735"/>
                  <a:pt x="2918895" y="1012901"/>
                  <a:pt x="2736869" y="1017102"/>
                </a:cubicBezTo>
                <a:cubicBezTo>
                  <a:pt x="2554843" y="1021303"/>
                  <a:pt x="2379985" y="983269"/>
                  <a:pt x="2142385" y="1017102"/>
                </a:cubicBezTo>
                <a:cubicBezTo>
                  <a:pt x="1904785" y="1050935"/>
                  <a:pt x="1640907" y="988173"/>
                  <a:pt x="1514251" y="1017102"/>
                </a:cubicBezTo>
                <a:cubicBezTo>
                  <a:pt x="1387595" y="1046031"/>
                  <a:pt x="1233871" y="981497"/>
                  <a:pt x="1020718" y="1017102"/>
                </a:cubicBezTo>
                <a:cubicBezTo>
                  <a:pt x="807565" y="1052707"/>
                  <a:pt x="678018" y="962040"/>
                  <a:pt x="493534" y="1017102"/>
                </a:cubicBezTo>
                <a:cubicBezTo>
                  <a:pt x="309050" y="1072164"/>
                  <a:pt x="180564" y="1012155"/>
                  <a:pt x="0" y="1017102"/>
                </a:cubicBezTo>
                <a:cubicBezTo>
                  <a:pt x="-11495" y="786575"/>
                  <a:pt x="27796" y="747276"/>
                  <a:pt x="0" y="488209"/>
                </a:cubicBezTo>
                <a:cubicBezTo>
                  <a:pt x="-27796" y="229142"/>
                  <a:pt x="19260" y="138181"/>
                  <a:pt x="0" y="0"/>
                </a:cubicBezTo>
                <a:close/>
              </a:path>
              <a:path w="3365003" h="1017102" stroke="0" extrusionOk="0">
                <a:moveTo>
                  <a:pt x="0" y="0"/>
                </a:moveTo>
                <a:cubicBezTo>
                  <a:pt x="223675" y="-12618"/>
                  <a:pt x="409678" y="44820"/>
                  <a:pt x="628134" y="0"/>
                </a:cubicBezTo>
                <a:cubicBezTo>
                  <a:pt x="846590" y="-44820"/>
                  <a:pt x="892505" y="50526"/>
                  <a:pt x="1155318" y="0"/>
                </a:cubicBezTo>
                <a:cubicBezTo>
                  <a:pt x="1418131" y="-50526"/>
                  <a:pt x="1463402" y="15693"/>
                  <a:pt x="1615201" y="0"/>
                </a:cubicBezTo>
                <a:cubicBezTo>
                  <a:pt x="1767000" y="-15693"/>
                  <a:pt x="1991081" y="66758"/>
                  <a:pt x="2176035" y="0"/>
                </a:cubicBezTo>
                <a:cubicBezTo>
                  <a:pt x="2360989" y="-66758"/>
                  <a:pt x="2467918" y="30251"/>
                  <a:pt x="2736869" y="0"/>
                </a:cubicBezTo>
                <a:cubicBezTo>
                  <a:pt x="3005820" y="-30251"/>
                  <a:pt x="3134231" y="51567"/>
                  <a:pt x="3365003" y="0"/>
                </a:cubicBezTo>
                <a:cubicBezTo>
                  <a:pt x="3372662" y="101899"/>
                  <a:pt x="3357379" y="264243"/>
                  <a:pt x="3365003" y="508551"/>
                </a:cubicBezTo>
                <a:cubicBezTo>
                  <a:pt x="3372627" y="752859"/>
                  <a:pt x="3330926" y="826927"/>
                  <a:pt x="3365003" y="1017102"/>
                </a:cubicBezTo>
                <a:cubicBezTo>
                  <a:pt x="3200785" y="1058640"/>
                  <a:pt x="3113559" y="1016674"/>
                  <a:pt x="2905119" y="1017102"/>
                </a:cubicBezTo>
                <a:cubicBezTo>
                  <a:pt x="2696679" y="1017530"/>
                  <a:pt x="2572833" y="973464"/>
                  <a:pt x="2344285" y="1017102"/>
                </a:cubicBezTo>
                <a:cubicBezTo>
                  <a:pt x="2115737" y="1060740"/>
                  <a:pt x="2040070" y="967313"/>
                  <a:pt x="1749802" y="1017102"/>
                </a:cubicBezTo>
                <a:cubicBezTo>
                  <a:pt x="1459534" y="1066891"/>
                  <a:pt x="1341922" y="1015562"/>
                  <a:pt x="1121668" y="1017102"/>
                </a:cubicBezTo>
                <a:cubicBezTo>
                  <a:pt x="901414" y="1018642"/>
                  <a:pt x="761084" y="945795"/>
                  <a:pt x="527184" y="1017102"/>
                </a:cubicBezTo>
                <a:cubicBezTo>
                  <a:pt x="293284" y="1088409"/>
                  <a:pt x="258099" y="976988"/>
                  <a:pt x="0" y="1017102"/>
                </a:cubicBezTo>
                <a:cubicBezTo>
                  <a:pt x="-45078" y="821229"/>
                  <a:pt x="21512" y="604120"/>
                  <a:pt x="0" y="488209"/>
                </a:cubicBezTo>
                <a:cubicBezTo>
                  <a:pt x="-21512" y="372298"/>
                  <a:pt x="41917" y="165257"/>
                  <a:pt x="0" y="0"/>
                </a:cubicBezTo>
                <a:close/>
              </a:path>
            </a:pathLst>
          </a:custGeom>
          <a:solidFill>
            <a:schemeClr val="bg2"/>
          </a:solidFill>
          <a:ln w="12700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3989574929">
                  <ask:type>
                    <ask:lineSketchScribble/>
                  </ask:type>
                </ask:lineSketchStyleProps>
              </a:ext>
            </a:extLst>
          </a:ln>
        </p:spPr>
        <p:txBody>
          <a:bodyPr/>
          <a:lstStyle/>
          <a:p>
            <a:r>
              <a:rPr lang="en-ZA" dirty="0"/>
              <a:t>Opportunity to build</a:t>
            </a:r>
            <a:r>
              <a:rPr lang="en-US" dirty="0"/>
              <a:t>​</a:t>
            </a:r>
          </a:p>
          <a:p>
            <a:r>
              <a:rPr lang="en-ZA" dirty="0"/>
              <a:t>Fully inclusive market</a:t>
            </a:r>
            <a:endParaRPr lang="en-US" dirty="0"/>
          </a:p>
          <a:p>
            <a:r>
              <a:rPr lang="en-ZA" dirty="0"/>
              <a:t>Total addressable market</a:t>
            </a:r>
            <a:r>
              <a:rPr lang="en-US" dirty="0"/>
              <a:t>​</a:t>
            </a:r>
          </a:p>
        </p:txBody>
      </p:sp>
      <p:sp>
        <p:nvSpPr>
          <p:cNvPr id="99" name="Text Placeholder 98">
            <a:extLst>
              <a:ext uri="{FF2B5EF4-FFF2-40B4-BE49-F238E27FC236}">
                <a16:creationId xmlns:a16="http://schemas.microsoft.com/office/drawing/2014/main" id="{5355A1F3-1DF5-4754-82C7-DBE14DBFAC9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102977" y="3031685"/>
            <a:ext cx="3365003" cy="1017102"/>
          </a:xfrm>
          <a:solidFill>
            <a:schemeClr val="bg2"/>
          </a:solidFill>
          <a:ln w="12700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Scribble/>
                  </ask:type>
                </ask:lineSketchStyleProps>
              </a:ext>
            </a:extLst>
          </a:ln>
        </p:spPr>
        <p:txBody>
          <a:bodyPr anchor="t"/>
          <a:lstStyle/>
          <a:p>
            <a:r>
              <a:rPr lang="en-US" dirty="0"/>
              <a:t>Freedom to invent​</a:t>
            </a:r>
          </a:p>
          <a:p>
            <a:r>
              <a:rPr lang="en-ZA" dirty="0"/>
              <a:t>Selectively inclusive market</a:t>
            </a:r>
            <a:r>
              <a:rPr lang="en-US" dirty="0"/>
              <a:t>​</a:t>
            </a:r>
          </a:p>
          <a:p>
            <a:r>
              <a:rPr lang="en-ZA" dirty="0"/>
              <a:t>Serviceable available market</a:t>
            </a:r>
            <a:r>
              <a:rPr lang="en-US" dirty="0"/>
              <a:t>​</a:t>
            </a:r>
          </a:p>
        </p:txBody>
      </p:sp>
      <p:sp>
        <p:nvSpPr>
          <p:cNvPr id="101" name="Text Placeholder 100">
            <a:extLst>
              <a:ext uri="{FF2B5EF4-FFF2-40B4-BE49-F238E27FC236}">
                <a16:creationId xmlns:a16="http://schemas.microsoft.com/office/drawing/2014/main" id="{E67B7AF0-52AF-488F-990C-DB132A565BA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102977" y="4612634"/>
            <a:ext cx="3365003" cy="1017102"/>
          </a:xfrm>
          <a:solidFill>
            <a:schemeClr val="bg2"/>
          </a:solidFill>
          <a:ln w="12700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Scribble/>
                  </ask:type>
                </ask:lineSketchStyleProps>
              </a:ext>
            </a:extLst>
          </a:ln>
        </p:spPr>
        <p:txBody>
          <a:bodyPr anchor="t"/>
          <a:lstStyle/>
          <a:p>
            <a:r>
              <a:rPr lang="en-ZA" dirty="0"/>
              <a:t>Few competitors​</a:t>
            </a:r>
          </a:p>
          <a:p>
            <a:r>
              <a:rPr lang="en-ZA" dirty="0"/>
              <a:t>Specifically targeted market</a:t>
            </a:r>
            <a:r>
              <a:rPr lang="en-US" dirty="0"/>
              <a:t>​</a:t>
            </a:r>
          </a:p>
          <a:p>
            <a:r>
              <a:rPr lang="en-ZA" dirty="0"/>
              <a:t>Serviceable obtainable market​</a:t>
            </a:r>
          </a:p>
        </p:txBody>
      </p:sp>
      <p:sp>
        <p:nvSpPr>
          <p:cNvPr id="20" name="Date Placeholder 19">
            <a:extLst>
              <a:ext uri="{FF2B5EF4-FFF2-40B4-BE49-F238E27FC236}">
                <a16:creationId xmlns:a16="http://schemas.microsoft.com/office/drawing/2014/main" id="{6118120B-49F2-457A-8FD7-4A9BA3AC6A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248018"/>
            <a:ext cx="2435528" cy="614850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A5E3392C-C6EB-4B0C-B644-CBD1E6A3442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xfrm>
            <a:off x="6472721" y="-138145"/>
            <a:ext cx="11034004" cy="7356762"/>
          </a:xfrm>
        </p:spPr>
      </p:pic>
      <p:sp>
        <p:nvSpPr>
          <p:cNvPr id="21" name="Footer Placeholder 20">
            <a:extLst>
              <a:ext uri="{FF2B5EF4-FFF2-40B4-BE49-F238E27FC236}">
                <a16:creationId xmlns:a16="http://schemas.microsoft.com/office/drawing/2014/main" id="{08ADC8B7-1650-4062-AE08-FC1C3B6ADD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39762" y="6248018"/>
            <a:ext cx="7267426" cy="620868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2" name="Slide Number Placeholder 21">
            <a:extLst>
              <a:ext uri="{FF2B5EF4-FFF2-40B4-BE49-F238E27FC236}">
                <a16:creationId xmlns:a16="http://schemas.microsoft.com/office/drawing/2014/main" id="{071C9AA2-1CCA-4329-B67C-08356C3C3C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07188" y="6248018"/>
            <a:ext cx="2495699" cy="620866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2" name="Thought Bubble: Cloud 1">
            <a:extLst>
              <a:ext uri="{FF2B5EF4-FFF2-40B4-BE49-F238E27FC236}">
                <a16:creationId xmlns:a16="http://schemas.microsoft.com/office/drawing/2014/main" id="{5DD9764F-2D4D-F1B2-23AD-4705B55FFB93}"/>
              </a:ext>
            </a:extLst>
          </p:cNvPr>
          <p:cNvSpPr/>
          <p:nvPr/>
        </p:nvSpPr>
        <p:spPr>
          <a:xfrm>
            <a:off x="8735851" y="302470"/>
            <a:ext cx="2706343" cy="1154283"/>
          </a:xfrm>
          <a:prstGeom prst="cloudCallout">
            <a:avLst>
              <a:gd name="adj1" fmla="val 38315"/>
              <a:gd name="adj2" fmla="val 116260"/>
            </a:avLst>
          </a:prstGeom>
          <a:solidFill>
            <a:schemeClr val="bg1">
              <a:lumMod val="95000"/>
            </a:schemeClr>
          </a:solidFill>
          <a:ln w="5715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Wow! $3B in Market Value!</a:t>
            </a:r>
          </a:p>
        </p:txBody>
      </p:sp>
    </p:spTree>
    <p:extLst>
      <p:ext uri="{BB962C8B-B14F-4D97-AF65-F5344CB8AC3E}">
        <p14:creationId xmlns:p14="http://schemas.microsoft.com/office/powerpoint/2010/main" val="2316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8A312F11-75CA-44C5-8937-46152AD5520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xfrm>
            <a:off x="-235527" y="3190453"/>
            <a:ext cx="12427527" cy="8292232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65A25FA4-A288-4460-BF12-637E07795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6874" y="1329829"/>
            <a:ext cx="2043713" cy="640698"/>
          </a:xfrm>
        </p:spPr>
        <p:txBody>
          <a:bodyPr/>
          <a:lstStyle/>
          <a:p>
            <a:r>
              <a:rPr lang="en-US" dirty="0"/>
              <a:t>About us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1C52C13-996F-4CF8-BBA5-F6CC233475A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12513" y="808353"/>
            <a:ext cx="6341212" cy="1682433"/>
          </a:xfrm>
        </p:spPr>
        <p:txBody>
          <a:bodyPr/>
          <a:lstStyle/>
          <a:p>
            <a:r>
              <a:rPr lang="en-US" dirty="0"/>
              <a:t>At </a:t>
            </a:r>
            <a:r>
              <a:rPr lang="en-US" dirty="0" err="1"/>
              <a:t>DaveCo</a:t>
            </a:r>
            <a:r>
              <a:rPr lang="en-US" dirty="0"/>
              <a:t>, we empower farming communities to foster collaborative thinking to further drive workplace innovation. By closing the loop and leveraging ethical farming methods, we help businesses grow organically and nurture a consumer first mindset.</a:t>
            </a:r>
          </a:p>
        </p:txBody>
      </p:sp>
      <p:sp>
        <p:nvSpPr>
          <p:cNvPr id="57" name="Date Placeholder 56">
            <a:extLst>
              <a:ext uri="{FF2B5EF4-FFF2-40B4-BE49-F238E27FC236}">
                <a16:creationId xmlns:a16="http://schemas.microsoft.com/office/drawing/2014/main" id="{653BB8CA-23AF-4226-9FB3-FA1964EBA6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/>
              <a:t>20XX</a:t>
            </a:r>
            <a:endParaRPr lang="en-US" dirty="0"/>
          </a:p>
        </p:txBody>
      </p:sp>
      <p:sp>
        <p:nvSpPr>
          <p:cNvPr id="58" name="Footer Placeholder 57">
            <a:extLst>
              <a:ext uri="{FF2B5EF4-FFF2-40B4-BE49-F238E27FC236}">
                <a16:creationId xmlns:a16="http://schemas.microsoft.com/office/drawing/2014/main" id="{4DDD181B-D1CF-4E5A-B354-DE584F3F2B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/>
              <a:t>Pitch deck</a:t>
            </a:r>
            <a:endParaRPr lang="en-US" dirty="0"/>
          </a:p>
        </p:txBody>
      </p:sp>
      <p:sp>
        <p:nvSpPr>
          <p:cNvPr id="59" name="Slide Number Placeholder 58">
            <a:extLst>
              <a:ext uri="{FF2B5EF4-FFF2-40B4-BE49-F238E27FC236}">
                <a16:creationId xmlns:a16="http://schemas.microsoft.com/office/drawing/2014/main" id="{185AB600-E5B8-4AFD-A7DA-37E5D3AFF5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53395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id="{F179F5EC-E9A8-486A-B033-89646A3066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463957" y="3620927"/>
            <a:ext cx="7299077" cy="11835"/>
            <a:chOff x="2463957" y="4863523"/>
            <a:chExt cx="7299077" cy="11835"/>
          </a:xfrm>
        </p:grpSpPr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FE12F95C-B51E-4D4A-8268-671616826F3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346225" y="4875338"/>
              <a:ext cx="1416809" cy="2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7F91B3C1-0B67-4152-BF76-D512D700B6A6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5400761" y="4875337"/>
              <a:ext cx="1472831" cy="1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3C1410C5-14A1-416E-BB83-F2669D823D6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463957" y="4863523"/>
              <a:ext cx="1354545" cy="11815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itle 42">
            <a:extLst>
              <a:ext uri="{FF2B5EF4-FFF2-40B4-BE49-F238E27FC236}">
                <a16:creationId xmlns:a16="http://schemas.microsoft.com/office/drawing/2014/main" id="{7919B8D7-7BC4-471E-A5D6-68CEFB69F3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615940"/>
            <a:ext cx="4137262" cy="938778"/>
          </a:xfrm>
        </p:spPr>
        <p:txBody>
          <a:bodyPr/>
          <a:lstStyle/>
          <a:p>
            <a:r>
              <a:rPr lang="en-US" noProof="0" dirty="0"/>
              <a:t>Funding</a:t>
            </a:r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8AA6DF9-C0BD-4398-AE4D-694E20340FD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101170" y="3079567"/>
            <a:ext cx="1200150" cy="1151632"/>
          </a:xfrm>
        </p:spPr>
        <p:txBody>
          <a:bodyPr/>
          <a:lstStyle/>
          <a:p>
            <a:r>
              <a:rPr lang="en-US" dirty="0"/>
              <a:t>12K</a:t>
            </a:r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7BEC3CBF-D4C4-41EA-89B6-14BFFC46BFC2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010890" y="3079567"/>
            <a:ext cx="1223858" cy="1151632"/>
          </a:xfrm>
        </p:spPr>
        <p:txBody>
          <a:bodyPr/>
          <a:lstStyle/>
          <a:p>
            <a:r>
              <a:rPr lang="en-US" dirty="0"/>
              <a:t>32K</a:t>
            </a:r>
          </a:p>
        </p:txBody>
      </p:sp>
      <p:sp>
        <p:nvSpPr>
          <p:cNvPr id="40" name="Text Placeholder 39">
            <a:extLst>
              <a:ext uri="{FF2B5EF4-FFF2-40B4-BE49-F238E27FC236}">
                <a16:creationId xmlns:a16="http://schemas.microsoft.com/office/drawing/2014/main" id="{000229AD-941F-484C-83A3-4C77A6C94E24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988252" y="3079567"/>
            <a:ext cx="1187610" cy="1151632"/>
          </a:xfrm>
        </p:spPr>
        <p:txBody>
          <a:bodyPr/>
          <a:lstStyle/>
          <a:p>
            <a:r>
              <a:rPr lang="en-US" dirty="0"/>
              <a:t>14K</a:t>
            </a:r>
          </a:p>
        </p:txBody>
      </p:sp>
      <p:sp>
        <p:nvSpPr>
          <p:cNvPr id="41" name="Text Placeholder 40">
            <a:extLst>
              <a:ext uri="{FF2B5EF4-FFF2-40B4-BE49-F238E27FC236}">
                <a16:creationId xmlns:a16="http://schemas.microsoft.com/office/drawing/2014/main" id="{B9C9BDF3-EB4B-4EAD-A073-2797175399A8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9879382" y="3079567"/>
            <a:ext cx="1211785" cy="1151632"/>
          </a:xfrm>
        </p:spPr>
        <p:txBody>
          <a:bodyPr/>
          <a:lstStyle/>
          <a:p>
            <a:r>
              <a:rPr lang="en-US" dirty="0"/>
              <a:t>82K</a:t>
            </a:r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A54F40EB-5C30-4E2E-B7B6-59FF654C306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10458" y="4524194"/>
            <a:ext cx="2381574" cy="632643"/>
          </a:xfrm>
        </p:spPr>
        <p:txBody>
          <a:bodyPr/>
          <a:lstStyle/>
          <a:p>
            <a:r>
              <a:rPr lang="en-ZA" dirty="0"/>
              <a:t>Campaigns​</a:t>
            </a:r>
          </a:p>
        </p:txBody>
      </p:sp>
      <p:sp>
        <p:nvSpPr>
          <p:cNvPr id="60" name="Text Placeholder 59">
            <a:extLst>
              <a:ext uri="{FF2B5EF4-FFF2-40B4-BE49-F238E27FC236}">
                <a16:creationId xmlns:a16="http://schemas.microsoft.com/office/drawing/2014/main" id="{540AC221-87EA-4804-BF53-F5136A0A106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510458" y="5156838"/>
            <a:ext cx="2381574" cy="905378"/>
          </a:xfrm>
        </p:spPr>
        <p:txBody>
          <a:bodyPr/>
          <a:lstStyle/>
          <a:p>
            <a:r>
              <a:rPr lang="en-ZA" dirty="0"/>
              <a:t>Revenue obtained from online campaigns and door-to-door sales</a:t>
            </a:r>
            <a:r>
              <a:rPr lang="en-US" dirty="0"/>
              <a:t>​</a:t>
            </a:r>
          </a:p>
        </p:txBody>
      </p:sp>
      <p:sp>
        <p:nvSpPr>
          <p:cNvPr id="174" name="Text Placeholder 173">
            <a:extLst>
              <a:ext uri="{FF2B5EF4-FFF2-40B4-BE49-F238E27FC236}">
                <a16:creationId xmlns:a16="http://schemas.microsoft.com/office/drawing/2014/main" id="{7921C900-A73D-4B17-B068-19F174312EB2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3432032" y="4524194"/>
            <a:ext cx="2381574" cy="632643"/>
          </a:xfrm>
        </p:spPr>
        <p:txBody>
          <a:bodyPr/>
          <a:lstStyle/>
          <a:p>
            <a:r>
              <a:rPr lang="en-ZA" dirty="0"/>
              <a:t>Angel investments</a:t>
            </a:r>
            <a:r>
              <a:rPr lang="en-US" dirty="0"/>
              <a:t>​</a:t>
            </a:r>
          </a:p>
        </p:txBody>
      </p:sp>
      <p:sp>
        <p:nvSpPr>
          <p:cNvPr id="173" name="Text Placeholder 172">
            <a:extLst>
              <a:ext uri="{FF2B5EF4-FFF2-40B4-BE49-F238E27FC236}">
                <a16:creationId xmlns:a16="http://schemas.microsoft.com/office/drawing/2014/main" id="{EFE741DC-71C6-4244-BA95-4778F605A2F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3432032" y="5156837"/>
            <a:ext cx="2381574" cy="905378"/>
          </a:xfrm>
        </p:spPr>
        <p:txBody>
          <a:bodyPr/>
          <a:lstStyle/>
          <a:p>
            <a:r>
              <a:rPr lang="en-ZA" dirty="0"/>
              <a:t>Amount obtained through other investors</a:t>
            </a:r>
          </a:p>
        </p:txBody>
      </p:sp>
      <p:sp>
        <p:nvSpPr>
          <p:cNvPr id="176" name="Text Placeholder 175">
            <a:extLst>
              <a:ext uri="{FF2B5EF4-FFF2-40B4-BE49-F238E27FC236}">
                <a16:creationId xmlns:a16="http://schemas.microsoft.com/office/drawing/2014/main" id="{1709800F-4CBF-40EB-9D83-D03CDBD5A449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391270" y="4524194"/>
            <a:ext cx="2381574" cy="632643"/>
          </a:xfrm>
        </p:spPr>
        <p:txBody>
          <a:bodyPr/>
          <a:lstStyle/>
          <a:p>
            <a:r>
              <a:rPr lang="en-US" dirty="0"/>
              <a:t>Cash</a:t>
            </a:r>
          </a:p>
        </p:txBody>
      </p:sp>
      <p:sp>
        <p:nvSpPr>
          <p:cNvPr id="175" name="Text Placeholder 174">
            <a:extLst>
              <a:ext uri="{FF2B5EF4-FFF2-40B4-BE49-F238E27FC236}">
                <a16:creationId xmlns:a16="http://schemas.microsoft.com/office/drawing/2014/main" id="{C3B61E0C-E17F-49AA-9B3E-3BA70A98EF7F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6391270" y="5157592"/>
            <a:ext cx="2381574" cy="905378"/>
          </a:xfrm>
        </p:spPr>
        <p:txBody>
          <a:bodyPr/>
          <a:lstStyle/>
          <a:p>
            <a:r>
              <a:rPr lang="en-ZA" noProof="1"/>
              <a:t>Liquid cash we</a:t>
            </a:r>
          </a:p>
          <a:p>
            <a:r>
              <a:rPr lang="en-ZA" noProof="1"/>
              <a:t>have on hand</a:t>
            </a:r>
          </a:p>
        </p:txBody>
      </p:sp>
      <p:sp>
        <p:nvSpPr>
          <p:cNvPr id="178" name="Text Placeholder 177">
            <a:extLst>
              <a:ext uri="{FF2B5EF4-FFF2-40B4-BE49-F238E27FC236}">
                <a16:creationId xmlns:a16="http://schemas.microsoft.com/office/drawing/2014/main" id="{56677E9F-D78E-49FE-8D9A-9449AADABA65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9294487" y="4524194"/>
            <a:ext cx="2381574" cy="632643"/>
          </a:xfrm>
        </p:spPr>
        <p:txBody>
          <a:bodyPr/>
          <a:lstStyle/>
          <a:p>
            <a:r>
              <a:rPr lang="en-US" dirty="0"/>
              <a:t>Shares</a:t>
            </a:r>
          </a:p>
        </p:txBody>
      </p:sp>
      <p:sp>
        <p:nvSpPr>
          <p:cNvPr id="177" name="Text Placeholder 176">
            <a:extLst>
              <a:ext uri="{FF2B5EF4-FFF2-40B4-BE49-F238E27FC236}">
                <a16:creationId xmlns:a16="http://schemas.microsoft.com/office/drawing/2014/main" id="{96D74C1D-F10E-4B71-A8A2-0D96DA897F52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9294487" y="5166170"/>
            <a:ext cx="2381574" cy="905378"/>
          </a:xfrm>
        </p:spPr>
        <p:txBody>
          <a:bodyPr/>
          <a:lstStyle/>
          <a:p>
            <a:r>
              <a:rPr lang="en-ZA" dirty="0"/>
              <a:t>Number of shares converted into USD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3D7F3B-BFF0-4F68-B925-3A035F540F7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84CF1CC-73DC-4A58-B699-AD39463BD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C126C4-6479-4242-A2D2-B70DD6972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3</a:t>
            </a:fld>
            <a:endParaRPr lang="en-US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BDFD5CF-17DD-7B4D-5BCB-C93D9762D8F7}"/>
              </a:ext>
            </a:extLst>
          </p:cNvPr>
          <p:cNvGrpSpPr/>
          <p:nvPr/>
        </p:nvGrpSpPr>
        <p:grpSpPr>
          <a:xfrm>
            <a:off x="805143" y="2786581"/>
            <a:ext cx="1658814" cy="1668692"/>
            <a:chOff x="3346091" y="585148"/>
            <a:chExt cx="2171100" cy="2184029"/>
          </a:xfrm>
        </p:grpSpPr>
        <p:sp>
          <p:nvSpPr>
            <p:cNvPr id="8" name="Circle: Hollow 7">
              <a:extLst>
                <a:ext uri="{FF2B5EF4-FFF2-40B4-BE49-F238E27FC236}">
                  <a16:creationId xmlns:a16="http://schemas.microsoft.com/office/drawing/2014/main" id="{2DC042CB-D21C-37ED-2D77-3734290F22D5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5" name="Block Arc 14">
              <a:extLst>
                <a:ext uri="{FF2B5EF4-FFF2-40B4-BE49-F238E27FC236}">
                  <a16:creationId xmlns:a16="http://schemas.microsoft.com/office/drawing/2014/main" id="{AC13518F-399A-15AA-1C7B-1BBCC0F7864C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15661269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9CE4F6D-0C37-24EA-5E9E-328FEDBA27AF}"/>
              </a:ext>
            </a:extLst>
          </p:cNvPr>
          <p:cNvGrpSpPr/>
          <p:nvPr/>
        </p:nvGrpSpPr>
        <p:grpSpPr>
          <a:xfrm>
            <a:off x="3741947" y="2786581"/>
            <a:ext cx="1658814" cy="1668692"/>
            <a:chOff x="3346091" y="585148"/>
            <a:chExt cx="2171100" cy="2184029"/>
          </a:xfrm>
        </p:grpSpPr>
        <p:sp>
          <p:nvSpPr>
            <p:cNvPr id="18" name="Circle: Hollow 17">
              <a:extLst>
                <a:ext uri="{FF2B5EF4-FFF2-40B4-BE49-F238E27FC236}">
                  <a16:creationId xmlns:a16="http://schemas.microsoft.com/office/drawing/2014/main" id="{C7F96784-9233-D2C2-D57E-EF4FA77904C4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9" name="Block Arc 18">
              <a:extLst>
                <a:ext uri="{FF2B5EF4-FFF2-40B4-BE49-F238E27FC236}">
                  <a16:creationId xmlns:a16="http://schemas.microsoft.com/office/drawing/2014/main" id="{8A4F86DF-01A1-BFBD-0169-973F21BEDDBE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9788311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97F3C18-5462-8CC4-09EE-8B1579B2063C}"/>
              </a:ext>
            </a:extLst>
          </p:cNvPr>
          <p:cNvGrpSpPr/>
          <p:nvPr/>
        </p:nvGrpSpPr>
        <p:grpSpPr>
          <a:xfrm>
            <a:off x="6751947" y="2786581"/>
            <a:ext cx="1658814" cy="1668692"/>
            <a:chOff x="3346091" y="585148"/>
            <a:chExt cx="2171100" cy="2184029"/>
          </a:xfrm>
        </p:grpSpPr>
        <p:sp>
          <p:nvSpPr>
            <p:cNvPr id="21" name="Circle: Hollow 20">
              <a:extLst>
                <a:ext uri="{FF2B5EF4-FFF2-40B4-BE49-F238E27FC236}">
                  <a16:creationId xmlns:a16="http://schemas.microsoft.com/office/drawing/2014/main" id="{D92C60AD-4CE7-2AB0-FFEE-37E68470258D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3" name="Block Arc 22">
              <a:extLst>
                <a:ext uri="{FF2B5EF4-FFF2-40B4-BE49-F238E27FC236}">
                  <a16:creationId xmlns:a16="http://schemas.microsoft.com/office/drawing/2014/main" id="{4C4BC35A-51AF-CBB5-82BF-9F5964DDED06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14281133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0495EF8E-26E1-004A-4E06-55A9FF9D1C0E}"/>
              </a:ext>
            </a:extLst>
          </p:cNvPr>
          <p:cNvGrpSpPr/>
          <p:nvPr/>
        </p:nvGrpSpPr>
        <p:grpSpPr>
          <a:xfrm>
            <a:off x="9655867" y="2786581"/>
            <a:ext cx="1658814" cy="1668692"/>
            <a:chOff x="3346091" y="585148"/>
            <a:chExt cx="2171100" cy="2184029"/>
          </a:xfrm>
        </p:grpSpPr>
        <p:sp>
          <p:nvSpPr>
            <p:cNvPr id="25" name="Circle: Hollow 24">
              <a:extLst>
                <a:ext uri="{FF2B5EF4-FFF2-40B4-BE49-F238E27FC236}">
                  <a16:creationId xmlns:a16="http://schemas.microsoft.com/office/drawing/2014/main" id="{B610D9CD-D2F9-E22B-E40A-5380FD62BEF6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6" name="Block Arc 25">
              <a:extLst>
                <a:ext uri="{FF2B5EF4-FFF2-40B4-BE49-F238E27FC236}">
                  <a16:creationId xmlns:a16="http://schemas.microsoft.com/office/drawing/2014/main" id="{3B8128B9-F118-060D-6EC1-E6BAB642FF99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4933244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80636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>
            <a:extLst>
              <a:ext uri="{FF2B5EF4-FFF2-40B4-BE49-F238E27FC236}">
                <a16:creationId xmlns:a16="http://schemas.microsoft.com/office/drawing/2014/main" id="{CDA2767E-38F3-49F7-BE02-EA3E6C7C80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331913"/>
            <a:ext cx="1871663" cy="641350"/>
          </a:xfrm>
        </p:spPr>
        <p:txBody>
          <a:bodyPr/>
          <a:lstStyle/>
          <a:p>
            <a:r>
              <a:rPr lang="en-US" noProof="0" dirty="0"/>
              <a:t>problem</a:t>
            </a:r>
            <a:endParaRPr lang="en-US" dirty="0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322BD54C-AB8D-4B3B-836D-ABFFFE5D70B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31042" y="652826"/>
            <a:ext cx="3433138" cy="426393"/>
          </a:xfrm>
        </p:spPr>
        <p:txBody>
          <a:bodyPr/>
          <a:lstStyle/>
          <a:p>
            <a:r>
              <a:rPr lang="en-US" dirty="0"/>
              <a:t>Market gap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62192F0C-65C9-4E6D-9314-81FB7E4DB4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231042" y="1032330"/>
            <a:ext cx="3433138" cy="1370672"/>
          </a:xfrm>
        </p:spPr>
        <p:txBody>
          <a:bodyPr/>
          <a:lstStyle/>
          <a:p>
            <a:r>
              <a:rPr lang="en-US" dirty="0"/>
              <a:t>Organic agriculture continues to be consumer driven, but we're seeing a lapse of availability in the market for organic products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B36D4B3E-84DA-44C7-A6BE-5A3E2200511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203339" y="652826"/>
            <a:ext cx="3433138" cy="426393"/>
          </a:xfrm>
        </p:spPr>
        <p:txBody>
          <a:bodyPr/>
          <a:lstStyle/>
          <a:p>
            <a:r>
              <a:rPr lang="en-US" dirty="0"/>
              <a:t>Customers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41F484C5-3EB9-4664-93EB-E81179E953B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203339" y="1032330"/>
            <a:ext cx="3433138" cy="1370672"/>
          </a:xfrm>
        </p:spPr>
        <p:txBody>
          <a:bodyPr/>
          <a:lstStyle/>
          <a:p>
            <a:r>
              <a:rPr lang="en-US" dirty="0"/>
              <a:t>6.6% increase of retail sales of organic food proves that there's consumer interest for more organic produce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FB26710D-F165-490A-A2CE-0A7D9FD8F9B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231042" y="2620561"/>
            <a:ext cx="3433138" cy="428891"/>
          </a:xfrm>
        </p:spPr>
        <p:txBody>
          <a:bodyPr/>
          <a:lstStyle/>
          <a:p>
            <a:r>
              <a:rPr lang="en-US" dirty="0"/>
              <a:t>Costs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5F29795-F227-44BE-8FFE-BEDE82043BB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231042" y="3002562"/>
            <a:ext cx="3433138" cy="961350"/>
          </a:xfrm>
        </p:spPr>
        <p:txBody>
          <a:bodyPr/>
          <a:lstStyle/>
          <a:p>
            <a:r>
              <a:rPr lang="en-US" dirty="0"/>
              <a:t>Loss of sales by not offering organic produce selection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DD180B3D-49E9-46B9-A20B-5BB4BD20460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203339" y="2620561"/>
            <a:ext cx="3433138" cy="428891"/>
          </a:xfrm>
        </p:spPr>
        <p:txBody>
          <a:bodyPr/>
          <a:lstStyle/>
          <a:p>
            <a:r>
              <a:rPr lang="en-US" dirty="0"/>
              <a:t>Usability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B0C9F763-9E0D-4C82-9B80-0BC0FEBCD7F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203339" y="3002562"/>
            <a:ext cx="3433138" cy="961350"/>
          </a:xfrm>
        </p:spPr>
        <p:txBody>
          <a:bodyPr/>
          <a:lstStyle/>
          <a:p>
            <a:r>
              <a:rPr lang="en-US" dirty="0"/>
              <a:t>Retail organic food sales were up by $112 billion in 2019 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4AB50F20-85E8-46ED-94DD-28F720071BF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231042" y="4147932"/>
            <a:ext cx="3433138" cy="428891"/>
          </a:xfrm>
        </p:spPr>
        <p:txBody>
          <a:bodyPr/>
          <a:lstStyle/>
          <a:p>
            <a:r>
              <a:rPr lang="en-US" dirty="0"/>
              <a:t>Financials</a:t>
            </a:r>
          </a:p>
        </p:txBody>
      </p:sp>
      <p:sp>
        <p:nvSpPr>
          <p:cNvPr id="44" name="Text Placeholder 43">
            <a:extLst>
              <a:ext uri="{FF2B5EF4-FFF2-40B4-BE49-F238E27FC236}">
                <a16:creationId xmlns:a16="http://schemas.microsoft.com/office/drawing/2014/main" id="{540F4685-F7C7-4370-AF35-F80D53D13A4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231042" y="4529933"/>
            <a:ext cx="3433138" cy="1450988"/>
          </a:xfrm>
        </p:spPr>
        <p:txBody>
          <a:bodyPr/>
          <a:lstStyle/>
          <a:p>
            <a:r>
              <a:rPr lang="en-US" dirty="0"/>
              <a:t>Customers want something that's healthy and available to pick up at their local supermarket or area </a:t>
            </a:r>
          </a:p>
        </p:txBody>
      </p:sp>
      <p:sp>
        <p:nvSpPr>
          <p:cNvPr id="323" name="Date Placeholder 322">
            <a:extLst>
              <a:ext uri="{FF2B5EF4-FFF2-40B4-BE49-F238E27FC236}">
                <a16:creationId xmlns:a16="http://schemas.microsoft.com/office/drawing/2014/main" id="{E3799503-8083-4A2B-B1A6-DA877569C5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24" name="Footer Placeholder 323">
            <a:extLst>
              <a:ext uri="{FF2B5EF4-FFF2-40B4-BE49-F238E27FC236}">
                <a16:creationId xmlns:a16="http://schemas.microsoft.com/office/drawing/2014/main" id="{F3416D3B-8D80-4408-8E8E-08E7B3A092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325" name="Slide Number Placeholder 324">
            <a:extLst>
              <a:ext uri="{FF2B5EF4-FFF2-40B4-BE49-F238E27FC236}">
                <a16:creationId xmlns:a16="http://schemas.microsoft.com/office/drawing/2014/main" id="{C9F5126E-D75A-4501-9BA9-5485EAB795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40024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3F20131-2E66-4147-85FF-C0F1FCA97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4980" y="848536"/>
            <a:ext cx="1929607" cy="640698"/>
          </a:xfrm>
        </p:spPr>
        <p:txBody>
          <a:bodyPr/>
          <a:lstStyle/>
          <a:p>
            <a:r>
              <a:rPr lang="en-US" noProof="0" dirty="0"/>
              <a:t>solution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0E7F2B6-10A7-477E-B377-78173351CB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024359" y="2046233"/>
            <a:ext cx="3126583" cy="426393"/>
          </a:xfrm>
        </p:spPr>
        <p:txBody>
          <a:bodyPr/>
          <a:lstStyle/>
          <a:p>
            <a:r>
              <a:rPr lang="en-US" dirty="0"/>
              <a:t>Close the gap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59BCB765-3776-41F5-B6B8-6208678A04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24359" y="2425736"/>
            <a:ext cx="3126583" cy="1306527"/>
          </a:xfrm>
        </p:spPr>
        <p:txBody>
          <a:bodyPr/>
          <a:lstStyle/>
          <a:p>
            <a:r>
              <a:rPr lang="en-US" dirty="0"/>
              <a:t>Our product makes organic farming easier, and no other product on the market offers the same benefits or yield.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D2EE4141-AD91-4E47-B788-C5EA3ACC61A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526986" y="2046233"/>
            <a:ext cx="3281556" cy="426393"/>
          </a:xfrm>
        </p:spPr>
        <p:txBody>
          <a:bodyPr/>
          <a:lstStyle/>
          <a:p>
            <a:r>
              <a:rPr lang="en-US" dirty="0"/>
              <a:t>Target audience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ACF41D3-2AFC-49DB-9DF0-E2ECA29FB1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526986" y="2425736"/>
            <a:ext cx="3281556" cy="1306527"/>
          </a:xfrm>
        </p:spPr>
        <p:txBody>
          <a:bodyPr/>
          <a:lstStyle/>
          <a:p>
            <a:r>
              <a:rPr lang="en-US" dirty="0"/>
              <a:t>Gen Z (18-25 years old)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106F3974-4943-47E8-A433-5C64B36E946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024359" y="4180976"/>
            <a:ext cx="3126583" cy="428891"/>
          </a:xfrm>
        </p:spPr>
        <p:txBody>
          <a:bodyPr/>
          <a:lstStyle/>
          <a:p>
            <a:r>
              <a:rPr lang="en-US" dirty="0"/>
              <a:t>Cost savings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3643E873-8912-4B68-8719-1C569341D6F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24359" y="4562976"/>
            <a:ext cx="3126583" cy="1258935"/>
          </a:xfrm>
        </p:spPr>
        <p:txBody>
          <a:bodyPr/>
          <a:lstStyle/>
          <a:p>
            <a:r>
              <a:rPr lang="en-US" dirty="0"/>
              <a:t>Reduce expenses for replacement products 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28950946-2F58-45BE-8886-7AC0149D69E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526986" y="4180976"/>
            <a:ext cx="3281556" cy="428891"/>
          </a:xfrm>
        </p:spPr>
        <p:txBody>
          <a:bodyPr/>
          <a:lstStyle/>
          <a:p>
            <a:r>
              <a:rPr lang="en-US" dirty="0"/>
              <a:t>Easy to use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B56B6F3A-5C12-4500-AD07-4FCE61526A5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526986" y="4562976"/>
            <a:ext cx="3281556" cy="1258935"/>
          </a:xfrm>
        </p:spPr>
        <p:txBody>
          <a:bodyPr/>
          <a:lstStyle/>
          <a:p>
            <a:r>
              <a:rPr lang="en-US" dirty="0"/>
              <a:t>A simple product that gives customers the information they need in order to produce an abundance of rich produce</a:t>
            </a:r>
          </a:p>
        </p:txBody>
      </p:sp>
      <p:sp>
        <p:nvSpPr>
          <p:cNvPr id="256" name="Date Placeholder 255">
            <a:extLst>
              <a:ext uri="{FF2B5EF4-FFF2-40B4-BE49-F238E27FC236}">
                <a16:creationId xmlns:a16="http://schemas.microsoft.com/office/drawing/2014/main" id="{A111CCC7-FCBE-479D-A98A-3FF0FC4C6D9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257" name="Footer Placeholder 256">
            <a:extLst>
              <a:ext uri="{FF2B5EF4-FFF2-40B4-BE49-F238E27FC236}">
                <a16:creationId xmlns:a16="http://schemas.microsoft.com/office/drawing/2014/main" id="{8DBC7823-0B82-44CB-B937-1DAF28C165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58" name="Slide Number Placeholder 257">
            <a:extLst>
              <a:ext uri="{FF2B5EF4-FFF2-40B4-BE49-F238E27FC236}">
                <a16:creationId xmlns:a16="http://schemas.microsoft.com/office/drawing/2014/main" id="{A9734560-9D8A-4BBC-A7FA-131A75654D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EA7EBF5-1DD9-9B43-7791-FBCF9894D3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3458" y="210661"/>
            <a:ext cx="3922663" cy="587846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0943088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>
            <a:extLst>
              <a:ext uri="{FF2B5EF4-FFF2-40B4-BE49-F238E27FC236}">
                <a16:creationId xmlns:a16="http://schemas.microsoft.com/office/drawing/2014/main" id="{F580F041-DC12-4416-8D50-10D5CB880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97992"/>
            <a:ext cx="10515600" cy="994835"/>
          </a:xfrm>
        </p:spPr>
        <p:txBody>
          <a:bodyPr/>
          <a:lstStyle/>
          <a:p>
            <a:r>
              <a:rPr lang="en-US" noProof="0" dirty="0"/>
              <a:t>Product overview</a:t>
            </a:r>
            <a:endParaRPr lang="en-US" dirty="0"/>
          </a:p>
        </p:txBody>
      </p:sp>
      <p:pic>
        <p:nvPicPr>
          <p:cNvPr id="46" name="Picture Placeholder 45" descr="Unique box icon">
            <a:extLst>
              <a:ext uri="{FF2B5EF4-FFF2-40B4-BE49-F238E27FC236}">
                <a16:creationId xmlns:a16="http://schemas.microsoft.com/office/drawing/2014/main" id="{1420D33F-ACED-46BE-B2DF-C61CB4ABF7CF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32608" y="2982740"/>
            <a:ext cx="603504" cy="603504"/>
          </a:xfrm>
        </p:spPr>
      </p:pic>
      <p:pic>
        <p:nvPicPr>
          <p:cNvPr id="66" name="Picture Placeholder 65" descr="Market icon">
            <a:extLst>
              <a:ext uri="{FF2B5EF4-FFF2-40B4-BE49-F238E27FC236}">
                <a16:creationId xmlns:a16="http://schemas.microsoft.com/office/drawing/2014/main" id="{A336AF83-492E-4D22-9173-676DCAB77B13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789" b="789"/>
          <a:stretch/>
        </p:blipFill>
        <p:spPr>
          <a:xfrm>
            <a:off x="4388240" y="2981421"/>
            <a:ext cx="603504" cy="594360"/>
          </a:xfrm>
        </p:spPr>
      </p:pic>
      <p:pic>
        <p:nvPicPr>
          <p:cNvPr id="87" name="Picture Placeholder 86" descr="Clipboard Icon">
            <a:extLst>
              <a:ext uri="{FF2B5EF4-FFF2-40B4-BE49-F238E27FC236}">
                <a16:creationId xmlns:a16="http://schemas.microsoft.com/office/drawing/2014/main" id="{8BBFDB51-02F2-47A2-A20D-538E6E43E738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7182902" y="2983163"/>
            <a:ext cx="603504" cy="603504"/>
          </a:xfrm>
        </p:spPr>
      </p:pic>
      <p:pic>
        <p:nvPicPr>
          <p:cNvPr id="105" name="Picture Placeholder 104" descr="Question icon">
            <a:extLst>
              <a:ext uri="{FF2B5EF4-FFF2-40B4-BE49-F238E27FC236}">
                <a16:creationId xmlns:a16="http://schemas.microsoft.com/office/drawing/2014/main" id="{4ECD9547-8CC8-47C4-BE18-635B19076589}"/>
              </a:ext>
            </a:extLst>
          </p:cNvPr>
          <p:cNvPicPr>
            <a:picLocks noGrp="1" noChangeAspect="1"/>
          </p:cNvPicPr>
          <p:nvPr>
            <p:ph type="pic" sz="quarter" idx="26"/>
          </p:nvPr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9927648" y="3001928"/>
            <a:ext cx="594360" cy="594360"/>
          </a:xfrm>
        </p:spPr>
      </p:pic>
      <p:sp>
        <p:nvSpPr>
          <p:cNvPr id="62" name="Text Placeholder 61">
            <a:extLst>
              <a:ext uri="{FF2B5EF4-FFF2-40B4-BE49-F238E27FC236}">
                <a16:creationId xmlns:a16="http://schemas.microsoft.com/office/drawing/2014/main" id="{F3A35CB8-192D-46E2-ABAC-ED96BB3582B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40800" y="3608439"/>
            <a:ext cx="2351446" cy="491509"/>
          </a:xfrm>
        </p:spPr>
        <p:txBody>
          <a:bodyPr/>
          <a:lstStyle/>
          <a:p>
            <a:r>
              <a:rPr lang="en-ZA" dirty="0"/>
              <a:t>Unique</a:t>
            </a:r>
            <a:endParaRPr lang="en-US" dirty="0"/>
          </a:p>
        </p:txBody>
      </p:sp>
      <p:sp>
        <p:nvSpPr>
          <p:cNvPr id="61" name="Text Placeholder 60">
            <a:extLst>
              <a:ext uri="{FF2B5EF4-FFF2-40B4-BE49-F238E27FC236}">
                <a16:creationId xmlns:a16="http://schemas.microsoft.com/office/drawing/2014/main" id="{AAB80485-19C5-4162-A7D1-C16C0A37DB0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40800" y="4036041"/>
            <a:ext cx="2351446" cy="1704547"/>
          </a:xfrm>
        </p:spPr>
        <p:txBody>
          <a:bodyPr/>
          <a:lstStyle/>
          <a:p>
            <a:r>
              <a:rPr lang="en-ZA" dirty="0"/>
              <a:t>Only product specifically dedicated to the agricultural market</a:t>
            </a:r>
            <a:endParaRPr lang="en-US" dirty="0"/>
          </a:p>
        </p:txBody>
      </p:sp>
      <p:sp>
        <p:nvSpPr>
          <p:cNvPr id="64" name="Text Placeholder 63">
            <a:extLst>
              <a:ext uri="{FF2B5EF4-FFF2-40B4-BE49-F238E27FC236}">
                <a16:creationId xmlns:a16="http://schemas.microsoft.com/office/drawing/2014/main" id="{A1AC70BF-8941-481C-8D24-0B619A898ED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508580" y="3608439"/>
            <a:ext cx="2351446" cy="491509"/>
          </a:xfrm>
        </p:spPr>
        <p:txBody>
          <a:bodyPr/>
          <a:lstStyle/>
          <a:p>
            <a:r>
              <a:rPr lang="en-ZA" dirty="0"/>
              <a:t>First to market</a:t>
            </a:r>
            <a:endParaRPr lang="en-US" dirty="0"/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8D138E80-5256-446A-AE30-0A9CBCEC97C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508580" y="4036041"/>
            <a:ext cx="2351446" cy="1704547"/>
          </a:xfrm>
        </p:spPr>
        <p:txBody>
          <a:bodyPr/>
          <a:lstStyle/>
          <a:p>
            <a:r>
              <a:rPr lang="en-ZA" dirty="0"/>
              <a:t>First beautifully designed product that's both stylish and functional</a:t>
            </a:r>
          </a:p>
        </p:txBody>
      </p:sp>
      <p:sp>
        <p:nvSpPr>
          <p:cNvPr id="77" name="Text Placeholder 76">
            <a:extLst>
              <a:ext uri="{FF2B5EF4-FFF2-40B4-BE49-F238E27FC236}">
                <a16:creationId xmlns:a16="http://schemas.microsoft.com/office/drawing/2014/main" id="{F8450002-65CC-44ED-9FA3-79F17962B3B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303400" y="3608439"/>
            <a:ext cx="2351446" cy="491509"/>
          </a:xfrm>
        </p:spPr>
        <p:txBody>
          <a:bodyPr/>
          <a:lstStyle/>
          <a:p>
            <a:r>
              <a:rPr lang="en-ZA" dirty="0"/>
              <a:t>Tested</a:t>
            </a:r>
            <a:endParaRPr lang="en-US" dirty="0"/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C5E5A4C4-6086-4F2D-BF5F-1A909411BAA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03400" y="4036041"/>
            <a:ext cx="2351446" cy="1704547"/>
          </a:xfrm>
        </p:spPr>
        <p:txBody>
          <a:bodyPr/>
          <a:lstStyle/>
          <a:p>
            <a:r>
              <a:rPr lang="en-ZA" dirty="0"/>
              <a:t>Conducted testing with young farmers in the area</a:t>
            </a:r>
            <a:endParaRPr lang="en-US" dirty="0"/>
          </a:p>
        </p:txBody>
      </p:sp>
      <p:sp>
        <p:nvSpPr>
          <p:cNvPr id="79" name="Text Placeholder 78">
            <a:extLst>
              <a:ext uri="{FF2B5EF4-FFF2-40B4-BE49-F238E27FC236}">
                <a16:creationId xmlns:a16="http://schemas.microsoft.com/office/drawing/2014/main" id="{3ECFAB54-2FAE-44AC-A18F-60ABE9A7417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71180" y="3608439"/>
            <a:ext cx="2351446" cy="491509"/>
          </a:xfrm>
        </p:spPr>
        <p:txBody>
          <a:bodyPr/>
          <a:lstStyle/>
          <a:p>
            <a:r>
              <a:rPr lang="en-ZA" dirty="0"/>
              <a:t>Authentic</a:t>
            </a:r>
            <a:endParaRPr lang="en-US" dirty="0"/>
          </a:p>
        </p:txBody>
      </p:sp>
      <p:sp>
        <p:nvSpPr>
          <p:cNvPr id="78" name="Text Placeholder 77">
            <a:extLst>
              <a:ext uri="{FF2B5EF4-FFF2-40B4-BE49-F238E27FC236}">
                <a16:creationId xmlns:a16="http://schemas.microsoft.com/office/drawing/2014/main" id="{DF2F3071-377B-4538-8351-AE48F52BD1C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071180" y="4036041"/>
            <a:ext cx="2351446" cy="1704547"/>
          </a:xfrm>
        </p:spPr>
        <p:txBody>
          <a:bodyPr/>
          <a:lstStyle/>
          <a:p>
            <a:r>
              <a:rPr lang="en-ZA" dirty="0"/>
              <a:t>Designed with the help and input of agricultural experts in the field </a:t>
            </a:r>
            <a:endParaRPr lang="en-US" dirty="0"/>
          </a:p>
        </p:txBody>
      </p:sp>
      <p:sp>
        <p:nvSpPr>
          <p:cNvPr id="26" name="Date Placeholder 25">
            <a:extLst>
              <a:ext uri="{FF2B5EF4-FFF2-40B4-BE49-F238E27FC236}">
                <a16:creationId xmlns:a16="http://schemas.microsoft.com/office/drawing/2014/main" id="{F72F8167-A007-470B-91F8-9FD1479159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27" name="Footer Placeholder 26">
            <a:extLst>
              <a:ext uri="{FF2B5EF4-FFF2-40B4-BE49-F238E27FC236}">
                <a16:creationId xmlns:a16="http://schemas.microsoft.com/office/drawing/2014/main" id="{C3D8D50B-B373-41DD-AF52-1CAB93D959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8" name="Slide Number Placeholder 27">
            <a:extLst>
              <a:ext uri="{FF2B5EF4-FFF2-40B4-BE49-F238E27FC236}">
                <a16:creationId xmlns:a16="http://schemas.microsoft.com/office/drawing/2014/main" id="{657CD656-D89A-42CD-A918-0CA133A22C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35530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218F3EFB-1B94-46C4-961E-9E4CCDFCA1B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xfrm>
            <a:off x="4979988" y="-2105449"/>
            <a:ext cx="7212012" cy="5409009"/>
          </a:xfrm>
        </p:spPr>
      </p:pic>
      <p:sp>
        <p:nvSpPr>
          <p:cNvPr id="9" name="Title 8">
            <a:extLst>
              <a:ext uri="{FF2B5EF4-FFF2-40B4-BE49-F238E27FC236}">
                <a16:creationId xmlns:a16="http://schemas.microsoft.com/office/drawing/2014/main" id="{1EE5A625-CF8D-4DB8-B64A-918374A7C3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979988" cy="6858000"/>
          </a:xfrm>
        </p:spPr>
        <p:txBody>
          <a:bodyPr/>
          <a:lstStyle/>
          <a:p>
            <a:r>
              <a:rPr lang="en-US" dirty="0"/>
              <a:t>Product Benefits</a:t>
            </a:r>
          </a:p>
        </p:txBody>
      </p: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F9D1E4F5-C5CC-4509-A364-CC20767557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106CB055-2C7B-4271-88ED-F5872EAF95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1C31DFE7-B40B-46F0-B411-4719122FE5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8662E445-5222-442C-9812-2FA51B852A7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743575" y="3972253"/>
            <a:ext cx="5859420" cy="1769419"/>
          </a:xfrm>
        </p:spPr>
        <p:txBody>
          <a:bodyPr/>
          <a:lstStyle/>
          <a:p>
            <a:r>
              <a:rPr lang="en-US" dirty="0"/>
              <a:t>Cool and stylish product​</a:t>
            </a:r>
          </a:p>
          <a:p>
            <a:r>
              <a:rPr lang="en-US" dirty="0"/>
              <a:t>Areas for community connections ​</a:t>
            </a:r>
          </a:p>
          <a:p>
            <a:r>
              <a:rPr lang="en-US" dirty="0"/>
              <a:t>Online store and market swap</a:t>
            </a:r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DD11EA8B-DB5B-4136-99D3-4D19B66922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29486" y="4715995"/>
            <a:ext cx="3282916" cy="640698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4406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C1B138FC-3C84-469E-A058-94102F777E5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alphaModFix amt="35000"/>
          </a:blip>
          <a:srcRect/>
          <a:stretch/>
        </p:blipFill>
        <p:spPr>
          <a:xfrm>
            <a:off x="-252846" y="-803564"/>
            <a:ext cx="12697692" cy="8465128"/>
          </a:xfr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0341AF6A-3D5A-4E1F-AF01-A82A15DA5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375848"/>
            <a:ext cx="12192000" cy="4491182"/>
          </a:xfrm>
        </p:spPr>
        <p:txBody>
          <a:bodyPr/>
          <a:lstStyle/>
          <a:p>
            <a:r>
              <a:rPr lang="en-US" dirty="0"/>
              <a:t>Company Overview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8B3045B-F983-455A-805B-F6137A2077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9030"/>
            <a:ext cx="12192000" cy="2366818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237E011-7540-4769-B01C-BBFC9632DD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258613" y="2199636"/>
            <a:ext cx="5674774" cy="2437461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12724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Placeholder 33">
            <a:extLst>
              <a:ext uri="{FF2B5EF4-FFF2-40B4-BE49-F238E27FC236}">
                <a16:creationId xmlns:a16="http://schemas.microsoft.com/office/drawing/2014/main" id="{C4BDBB22-6AEB-49C9-9E42-0CA929FFB7A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l="15062"/>
          <a:stretch/>
        </p:blipFill>
        <p:spPr>
          <a:xfrm>
            <a:off x="-2400301" y="-40497"/>
            <a:ext cx="9160329" cy="7190510"/>
          </a:xfrm>
        </p:spPr>
      </p:pic>
      <p:sp>
        <p:nvSpPr>
          <p:cNvPr id="47" name="Title 46">
            <a:extLst>
              <a:ext uri="{FF2B5EF4-FFF2-40B4-BE49-F238E27FC236}">
                <a16:creationId xmlns:a16="http://schemas.microsoft.com/office/drawing/2014/main" id="{3F9E60C6-15AA-4C95-9519-652CD08A82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1354" y="790901"/>
            <a:ext cx="3049568" cy="640698"/>
          </a:xfrm>
        </p:spPr>
        <p:txBody>
          <a:bodyPr/>
          <a:lstStyle/>
          <a:p>
            <a:r>
              <a:rPr lang="en-US" noProof="0" dirty="0"/>
              <a:t>Business model</a:t>
            </a:r>
            <a:endParaRPr lang="en-US" dirty="0"/>
          </a:p>
        </p:txBody>
      </p:sp>
      <p:sp>
        <p:nvSpPr>
          <p:cNvPr id="80" name="Text Placeholder 79">
            <a:extLst>
              <a:ext uri="{FF2B5EF4-FFF2-40B4-BE49-F238E27FC236}">
                <a16:creationId xmlns:a16="http://schemas.microsoft.com/office/drawing/2014/main" id="{1E23B707-4619-411F-BCA9-9F153721B29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22086" y="826720"/>
            <a:ext cx="3421103" cy="426393"/>
          </a:xfrm>
        </p:spPr>
        <p:txBody>
          <a:bodyPr/>
          <a:lstStyle/>
          <a:p>
            <a:r>
              <a:rPr lang="en-US" dirty="0"/>
              <a:t>research</a:t>
            </a:r>
          </a:p>
        </p:txBody>
      </p:sp>
      <p:sp>
        <p:nvSpPr>
          <p:cNvPr id="79" name="Text Placeholder 78">
            <a:extLst>
              <a:ext uri="{FF2B5EF4-FFF2-40B4-BE49-F238E27FC236}">
                <a16:creationId xmlns:a16="http://schemas.microsoft.com/office/drawing/2014/main" id="{82E2372A-C3D6-4099-889B-9004AC815E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822086" y="1206225"/>
            <a:ext cx="3421103" cy="1017102"/>
          </a:xfrm>
        </p:spPr>
        <p:txBody>
          <a:bodyPr/>
          <a:lstStyle/>
          <a:p>
            <a:r>
              <a:rPr lang="en-US" dirty="0"/>
              <a:t>We based our research on market trends and social media​</a:t>
            </a:r>
          </a:p>
        </p:txBody>
      </p:sp>
      <p:sp>
        <p:nvSpPr>
          <p:cNvPr id="82" name="Text Placeholder 81">
            <a:extLst>
              <a:ext uri="{FF2B5EF4-FFF2-40B4-BE49-F238E27FC236}">
                <a16:creationId xmlns:a16="http://schemas.microsoft.com/office/drawing/2014/main" id="{3F5597E2-E045-4B3D-8F17-983390E18BE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822086" y="2666702"/>
            <a:ext cx="3421103" cy="426393"/>
          </a:xfrm>
        </p:spPr>
        <p:txBody>
          <a:bodyPr/>
          <a:lstStyle/>
          <a:p>
            <a:r>
              <a:rPr lang="en-US" dirty="0"/>
              <a:t>abstract</a:t>
            </a:r>
          </a:p>
        </p:txBody>
      </p:sp>
      <p:sp>
        <p:nvSpPr>
          <p:cNvPr id="81" name="Text Placeholder 80">
            <a:extLst>
              <a:ext uri="{FF2B5EF4-FFF2-40B4-BE49-F238E27FC236}">
                <a16:creationId xmlns:a16="http://schemas.microsoft.com/office/drawing/2014/main" id="{A64F1920-095B-403C-80E1-A2F024F5807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822086" y="3046207"/>
            <a:ext cx="3421103" cy="1017102"/>
          </a:xfrm>
        </p:spPr>
        <p:txBody>
          <a:bodyPr/>
          <a:lstStyle/>
          <a:p>
            <a:r>
              <a:rPr lang="en-US" dirty="0"/>
              <a:t>We believe people need more products specifically dedicated to this niche market​</a:t>
            </a:r>
          </a:p>
        </p:txBody>
      </p:sp>
      <p:sp>
        <p:nvSpPr>
          <p:cNvPr id="84" name="Text Placeholder 83">
            <a:extLst>
              <a:ext uri="{FF2B5EF4-FFF2-40B4-BE49-F238E27FC236}">
                <a16:creationId xmlns:a16="http://schemas.microsoft.com/office/drawing/2014/main" id="{60D23A3B-7061-4A85-9612-37B1F1EFF97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822086" y="4536575"/>
            <a:ext cx="3421103" cy="426393"/>
          </a:xfrm>
        </p:spPr>
        <p:txBody>
          <a:bodyPr/>
          <a:lstStyle/>
          <a:p>
            <a:r>
              <a:rPr lang="en-US" dirty="0"/>
              <a:t>design</a:t>
            </a:r>
          </a:p>
        </p:txBody>
      </p:sp>
      <p:sp>
        <p:nvSpPr>
          <p:cNvPr id="83" name="Text Placeholder 82">
            <a:extLst>
              <a:ext uri="{FF2B5EF4-FFF2-40B4-BE49-F238E27FC236}">
                <a16:creationId xmlns:a16="http://schemas.microsoft.com/office/drawing/2014/main" id="{CC67F132-FEAB-45AE-BAFB-DCA57F36057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822086" y="4916080"/>
            <a:ext cx="3421103" cy="1017102"/>
          </a:xfrm>
        </p:spPr>
        <p:txBody>
          <a:bodyPr/>
          <a:lstStyle/>
          <a:p>
            <a:r>
              <a:rPr lang="en-US" dirty="0"/>
              <a:t>Minimalist and easy to use ​</a:t>
            </a:r>
          </a:p>
        </p:txBody>
      </p:sp>
      <p:sp>
        <p:nvSpPr>
          <p:cNvPr id="26" name="Date Placeholder 25">
            <a:extLst>
              <a:ext uri="{FF2B5EF4-FFF2-40B4-BE49-F238E27FC236}">
                <a16:creationId xmlns:a16="http://schemas.microsoft.com/office/drawing/2014/main" id="{56EA46CF-9FAA-46C0-BD37-C79A26B75D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27" name="Footer Placeholder 26">
            <a:extLst>
              <a:ext uri="{FF2B5EF4-FFF2-40B4-BE49-F238E27FC236}">
                <a16:creationId xmlns:a16="http://schemas.microsoft.com/office/drawing/2014/main" id="{CA8CE3DC-A478-4227-82A4-F4E05F737A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8" name="Slide Number Placeholder 27">
            <a:extLst>
              <a:ext uri="{FF2B5EF4-FFF2-40B4-BE49-F238E27FC236}">
                <a16:creationId xmlns:a16="http://schemas.microsoft.com/office/drawing/2014/main" id="{1FFD6689-1CFE-4E13-B717-1E5B52BDCF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29" name="Rectangle 14">
            <a:extLst>
              <a:ext uri="{FF2B5EF4-FFF2-40B4-BE49-F238E27FC236}">
                <a16:creationId xmlns:a16="http://schemas.microsoft.com/office/drawing/2014/main" id="{C7070E84-7C6C-417F-AB09-EC34EAFFD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383071" y="0"/>
            <a:ext cx="3376958" cy="6858000"/>
          </a:xfrm>
          <a:custGeom>
            <a:avLst/>
            <a:gdLst>
              <a:gd name="connsiteX0" fmla="*/ 0 w 8808322"/>
              <a:gd name="connsiteY0" fmla="*/ 0 h 6858000"/>
              <a:gd name="connsiteX1" fmla="*/ 8808322 w 8808322"/>
              <a:gd name="connsiteY1" fmla="*/ 0 h 6858000"/>
              <a:gd name="connsiteX2" fmla="*/ 8808322 w 8808322"/>
              <a:gd name="connsiteY2" fmla="*/ 6858000 h 6858000"/>
              <a:gd name="connsiteX3" fmla="*/ 0 w 8808322"/>
              <a:gd name="connsiteY3" fmla="*/ 6858000 h 6858000"/>
              <a:gd name="connsiteX4" fmla="*/ 0 w 8808322"/>
              <a:gd name="connsiteY4" fmla="*/ 0 h 6858000"/>
              <a:gd name="connsiteX0" fmla="*/ 398 w 8808720"/>
              <a:gd name="connsiteY0" fmla="*/ 0 h 6858000"/>
              <a:gd name="connsiteX1" fmla="*/ 8808720 w 8808720"/>
              <a:gd name="connsiteY1" fmla="*/ 0 h 6858000"/>
              <a:gd name="connsiteX2" fmla="*/ 8808720 w 8808720"/>
              <a:gd name="connsiteY2" fmla="*/ 6858000 h 6858000"/>
              <a:gd name="connsiteX3" fmla="*/ 398 w 8808720"/>
              <a:gd name="connsiteY3" fmla="*/ 6858000 h 6858000"/>
              <a:gd name="connsiteX4" fmla="*/ 0 w 8808720"/>
              <a:gd name="connsiteY4" fmla="*/ 1417320 h 6858000"/>
              <a:gd name="connsiteX5" fmla="*/ 398 w 8808720"/>
              <a:gd name="connsiteY5" fmla="*/ 0 h 6858000"/>
              <a:gd name="connsiteX0" fmla="*/ 413722 w 9222044"/>
              <a:gd name="connsiteY0" fmla="*/ 0 h 6858000"/>
              <a:gd name="connsiteX1" fmla="*/ 9222044 w 9222044"/>
              <a:gd name="connsiteY1" fmla="*/ 0 h 6858000"/>
              <a:gd name="connsiteX2" fmla="*/ 9222044 w 9222044"/>
              <a:gd name="connsiteY2" fmla="*/ 6858000 h 6858000"/>
              <a:gd name="connsiteX3" fmla="*/ 413722 w 9222044"/>
              <a:gd name="connsiteY3" fmla="*/ 6858000 h 6858000"/>
              <a:gd name="connsiteX4" fmla="*/ 413324 w 9222044"/>
              <a:gd name="connsiteY4" fmla="*/ 1417320 h 6858000"/>
              <a:gd name="connsiteX5" fmla="*/ 1861124 w 9222044"/>
              <a:gd name="connsiteY5" fmla="*/ 1417320 h 6858000"/>
              <a:gd name="connsiteX6" fmla="*/ 413722 w 9222044"/>
              <a:gd name="connsiteY6" fmla="*/ 0 h 6858000"/>
              <a:gd name="connsiteX0" fmla="*/ 413722 w 9222044"/>
              <a:gd name="connsiteY0" fmla="*/ 0 h 6858000"/>
              <a:gd name="connsiteX1" fmla="*/ 9222044 w 9222044"/>
              <a:gd name="connsiteY1" fmla="*/ 0 h 6858000"/>
              <a:gd name="connsiteX2" fmla="*/ 9222044 w 9222044"/>
              <a:gd name="connsiteY2" fmla="*/ 6858000 h 6858000"/>
              <a:gd name="connsiteX3" fmla="*/ 413722 w 9222044"/>
              <a:gd name="connsiteY3" fmla="*/ 6858000 h 6858000"/>
              <a:gd name="connsiteX4" fmla="*/ 413324 w 9222044"/>
              <a:gd name="connsiteY4" fmla="*/ 1417320 h 6858000"/>
              <a:gd name="connsiteX5" fmla="*/ 1861124 w 9222044"/>
              <a:gd name="connsiteY5" fmla="*/ 1417320 h 6858000"/>
              <a:gd name="connsiteX6" fmla="*/ 413722 w 9222044"/>
              <a:gd name="connsiteY6" fmla="*/ 0 h 6858000"/>
              <a:gd name="connsiteX0" fmla="*/ 413722 w 9222044"/>
              <a:gd name="connsiteY0" fmla="*/ 0 h 6858000"/>
              <a:gd name="connsiteX1" fmla="*/ 9222044 w 9222044"/>
              <a:gd name="connsiteY1" fmla="*/ 0 h 6858000"/>
              <a:gd name="connsiteX2" fmla="*/ 9222044 w 9222044"/>
              <a:gd name="connsiteY2" fmla="*/ 6858000 h 6858000"/>
              <a:gd name="connsiteX3" fmla="*/ 413722 w 9222044"/>
              <a:gd name="connsiteY3" fmla="*/ 6858000 h 6858000"/>
              <a:gd name="connsiteX4" fmla="*/ 413324 w 9222044"/>
              <a:gd name="connsiteY4" fmla="*/ 1417320 h 6858000"/>
              <a:gd name="connsiteX5" fmla="*/ 1861124 w 9222044"/>
              <a:gd name="connsiteY5" fmla="*/ 1417320 h 6858000"/>
              <a:gd name="connsiteX6" fmla="*/ 413722 w 9222044"/>
              <a:gd name="connsiteY6" fmla="*/ 0 h 6858000"/>
              <a:gd name="connsiteX0" fmla="*/ 383332 w 9191654"/>
              <a:gd name="connsiteY0" fmla="*/ 0 h 6858000"/>
              <a:gd name="connsiteX1" fmla="*/ 9191654 w 9191654"/>
              <a:gd name="connsiteY1" fmla="*/ 0 h 6858000"/>
              <a:gd name="connsiteX2" fmla="*/ 9191654 w 9191654"/>
              <a:gd name="connsiteY2" fmla="*/ 6858000 h 6858000"/>
              <a:gd name="connsiteX3" fmla="*/ 383332 w 9191654"/>
              <a:gd name="connsiteY3" fmla="*/ 6858000 h 6858000"/>
              <a:gd name="connsiteX4" fmla="*/ 382934 w 9191654"/>
              <a:gd name="connsiteY4" fmla="*/ 1417320 h 6858000"/>
              <a:gd name="connsiteX5" fmla="*/ 1830734 w 9191654"/>
              <a:gd name="connsiteY5" fmla="*/ 1417320 h 6858000"/>
              <a:gd name="connsiteX6" fmla="*/ 1823114 w 9191654"/>
              <a:gd name="connsiteY6" fmla="*/ 822960 h 6858000"/>
              <a:gd name="connsiteX7" fmla="*/ 383332 w 9191654"/>
              <a:gd name="connsiteY7" fmla="*/ 0 h 6858000"/>
              <a:gd name="connsiteX0" fmla="*/ 383332 w 9191654"/>
              <a:gd name="connsiteY0" fmla="*/ 0 h 6858000"/>
              <a:gd name="connsiteX1" fmla="*/ 9191654 w 9191654"/>
              <a:gd name="connsiteY1" fmla="*/ 0 h 6858000"/>
              <a:gd name="connsiteX2" fmla="*/ 9191654 w 9191654"/>
              <a:gd name="connsiteY2" fmla="*/ 6858000 h 6858000"/>
              <a:gd name="connsiteX3" fmla="*/ 383332 w 9191654"/>
              <a:gd name="connsiteY3" fmla="*/ 6858000 h 6858000"/>
              <a:gd name="connsiteX4" fmla="*/ 382934 w 9191654"/>
              <a:gd name="connsiteY4" fmla="*/ 1417320 h 6858000"/>
              <a:gd name="connsiteX5" fmla="*/ 1830734 w 9191654"/>
              <a:gd name="connsiteY5" fmla="*/ 1417320 h 6858000"/>
              <a:gd name="connsiteX6" fmla="*/ 1823114 w 9191654"/>
              <a:gd name="connsiteY6" fmla="*/ 822960 h 6858000"/>
              <a:gd name="connsiteX7" fmla="*/ 383332 w 9191654"/>
              <a:gd name="connsiteY7" fmla="*/ 0 h 6858000"/>
              <a:gd name="connsiteX0" fmla="*/ 383332 w 9191654"/>
              <a:gd name="connsiteY0" fmla="*/ 0 h 6858000"/>
              <a:gd name="connsiteX1" fmla="*/ 9191654 w 9191654"/>
              <a:gd name="connsiteY1" fmla="*/ 0 h 6858000"/>
              <a:gd name="connsiteX2" fmla="*/ 9191654 w 9191654"/>
              <a:gd name="connsiteY2" fmla="*/ 6858000 h 6858000"/>
              <a:gd name="connsiteX3" fmla="*/ 383332 w 9191654"/>
              <a:gd name="connsiteY3" fmla="*/ 6858000 h 6858000"/>
              <a:gd name="connsiteX4" fmla="*/ 382934 w 9191654"/>
              <a:gd name="connsiteY4" fmla="*/ 1417320 h 6858000"/>
              <a:gd name="connsiteX5" fmla="*/ 1830734 w 9191654"/>
              <a:gd name="connsiteY5" fmla="*/ 1417320 h 6858000"/>
              <a:gd name="connsiteX6" fmla="*/ 1823114 w 9191654"/>
              <a:gd name="connsiteY6" fmla="*/ 822960 h 6858000"/>
              <a:gd name="connsiteX7" fmla="*/ 383332 w 9191654"/>
              <a:gd name="connsiteY7" fmla="*/ 0 h 6858000"/>
              <a:gd name="connsiteX0" fmla="*/ 685684 w 9494006"/>
              <a:gd name="connsiteY0" fmla="*/ 0 h 6858000"/>
              <a:gd name="connsiteX1" fmla="*/ 9494006 w 9494006"/>
              <a:gd name="connsiteY1" fmla="*/ 0 h 6858000"/>
              <a:gd name="connsiteX2" fmla="*/ 9494006 w 9494006"/>
              <a:gd name="connsiteY2" fmla="*/ 6858000 h 6858000"/>
              <a:gd name="connsiteX3" fmla="*/ 685684 w 9494006"/>
              <a:gd name="connsiteY3" fmla="*/ 6858000 h 6858000"/>
              <a:gd name="connsiteX4" fmla="*/ 685286 w 9494006"/>
              <a:gd name="connsiteY4" fmla="*/ 1417320 h 6858000"/>
              <a:gd name="connsiteX5" fmla="*/ 2133086 w 9494006"/>
              <a:gd name="connsiteY5" fmla="*/ 1417320 h 6858000"/>
              <a:gd name="connsiteX6" fmla="*/ 2125466 w 9494006"/>
              <a:gd name="connsiteY6" fmla="*/ 822960 h 6858000"/>
              <a:gd name="connsiteX7" fmla="*/ 692906 w 9494006"/>
              <a:gd name="connsiteY7" fmla="*/ 822960 h 6858000"/>
              <a:gd name="connsiteX8" fmla="*/ 685684 w 9494006"/>
              <a:gd name="connsiteY8" fmla="*/ 0 h 6858000"/>
              <a:gd name="connsiteX0" fmla="*/ 685684 w 9494006"/>
              <a:gd name="connsiteY0" fmla="*/ 0 h 6858000"/>
              <a:gd name="connsiteX1" fmla="*/ 9494006 w 9494006"/>
              <a:gd name="connsiteY1" fmla="*/ 0 h 6858000"/>
              <a:gd name="connsiteX2" fmla="*/ 9494006 w 9494006"/>
              <a:gd name="connsiteY2" fmla="*/ 6858000 h 6858000"/>
              <a:gd name="connsiteX3" fmla="*/ 685684 w 9494006"/>
              <a:gd name="connsiteY3" fmla="*/ 6858000 h 6858000"/>
              <a:gd name="connsiteX4" fmla="*/ 685286 w 9494006"/>
              <a:gd name="connsiteY4" fmla="*/ 1417320 h 6858000"/>
              <a:gd name="connsiteX5" fmla="*/ 2133086 w 9494006"/>
              <a:gd name="connsiteY5" fmla="*/ 1417320 h 6858000"/>
              <a:gd name="connsiteX6" fmla="*/ 2125466 w 9494006"/>
              <a:gd name="connsiteY6" fmla="*/ 822960 h 6858000"/>
              <a:gd name="connsiteX7" fmla="*/ 692906 w 9494006"/>
              <a:gd name="connsiteY7" fmla="*/ 822960 h 6858000"/>
              <a:gd name="connsiteX8" fmla="*/ 685684 w 9494006"/>
              <a:gd name="connsiteY8" fmla="*/ 0 h 6858000"/>
              <a:gd name="connsiteX0" fmla="*/ 685684 w 9494006"/>
              <a:gd name="connsiteY0" fmla="*/ 0 h 6858000"/>
              <a:gd name="connsiteX1" fmla="*/ 9494006 w 9494006"/>
              <a:gd name="connsiteY1" fmla="*/ 0 h 6858000"/>
              <a:gd name="connsiteX2" fmla="*/ 9494006 w 9494006"/>
              <a:gd name="connsiteY2" fmla="*/ 6858000 h 6858000"/>
              <a:gd name="connsiteX3" fmla="*/ 685684 w 9494006"/>
              <a:gd name="connsiteY3" fmla="*/ 6858000 h 6858000"/>
              <a:gd name="connsiteX4" fmla="*/ 685286 w 9494006"/>
              <a:gd name="connsiteY4" fmla="*/ 1417320 h 6858000"/>
              <a:gd name="connsiteX5" fmla="*/ 2133086 w 9494006"/>
              <a:gd name="connsiteY5" fmla="*/ 1417320 h 6858000"/>
              <a:gd name="connsiteX6" fmla="*/ 2125466 w 9494006"/>
              <a:gd name="connsiteY6" fmla="*/ 822960 h 6858000"/>
              <a:gd name="connsiteX7" fmla="*/ 692906 w 9494006"/>
              <a:gd name="connsiteY7" fmla="*/ 822960 h 6858000"/>
              <a:gd name="connsiteX8" fmla="*/ 685684 w 9494006"/>
              <a:gd name="connsiteY8" fmla="*/ 0 h 6858000"/>
              <a:gd name="connsiteX0" fmla="*/ 101918 w 8910240"/>
              <a:gd name="connsiteY0" fmla="*/ 0 h 6858000"/>
              <a:gd name="connsiteX1" fmla="*/ 8910240 w 8910240"/>
              <a:gd name="connsiteY1" fmla="*/ 0 h 6858000"/>
              <a:gd name="connsiteX2" fmla="*/ 8910240 w 8910240"/>
              <a:gd name="connsiteY2" fmla="*/ 6858000 h 6858000"/>
              <a:gd name="connsiteX3" fmla="*/ 101918 w 8910240"/>
              <a:gd name="connsiteY3" fmla="*/ 6858000 h 6858000"/>
              <a:gd name="connsiteX4" fmla="*/ 101520 w 8910240"/>
              <a:gd name="connsiteY4" fmla="*/ 1417320 h 6858000"/>
              <a:gd name="connsiteX5" fmla="*/ 1549320 w 8910240"/>
              <a:gd name="connsiteY5" fmla="*/ 1417320 h 6858000"/>
              <a:gd name="connsiteX6" fmla="*/ 1541700 w 8910240"/>
              <a:gd name="connsiteY6" fmla="*/ 822960 h 6858000"/>
              <a:gd name="connsiteX7" fmla="*/ 109140 w 8910240"/>
              <a:gd name="connsiteY7" fmla="*/ 822960 h 6858000"/>
              <a:gd name="connsiteX8" fmla="*/ 101918 w 8910240"/>
              <a:gd name="connsiteY8" fmla="*/ 0 h 6858000"/>
              <a:gd name="connsiteX0" fmla="*/ 607 w 8808929"/>
              <a:gd name="connsiteY0" fmla="*/ 0 h 6858000"/>
              <a:gd name="connsiteX1" fmla="*/ 8808929 w 8808929"/>
              <a:gd name="connsiteY1" fmla="*/ 0 h 6858000"/>
              <a:gd name="connsiteX2" fmla="*/ 8808929 w 8808929"/>
              <a:gd name="connsiteY2" fmla="*/ 6858000 h 6858000"/>
              <a:gd name="connsiteX3" fmla="*/ 607 w 8808929"/>
              <a:gd name="connsiteY3" fmla="*/ 6858000 h 6858000"/>
              <a:gd name="connsiteX4" fmla="*/ 209 w 8808929"/>
              <a:gd name="connsiteY4" fmla="*/ 1417320 h 6858000"/>
              <a:gd name="connsiteX5" fmla="*/ 1448009 w 8808929"/>
              <a:gd name="connsiteY5" fmla="*/ 1417320 h 6858000"/>
              <a:gd name="connsiteX6" fmla="*/ 1440389 w 8808929"/>
              <a:gd name="connsiteY6" fmla="*/ 822960 h 6858000"/>
              <a:gd name="connsiteX7" fmla="*/ 7829 w 8808929"/>
              <a:gd name="connsiteY7" fmla="*/ 822960 h 6858000"/>
              <a:gd name="connsiteX8" fmla="*/ 607 w 8808929"/>
              <a:gd name="connsiteY8" fmla="*/ 0 h 6858000"/>
              <a:gd name="connsiteX0" fmla="*/ 607 w 8808929"/>
              <a:gd name="connsiteY0" fmla="*/ 0 h 6858000"/>
              <a:gd name="connsiteX1" fmla="*/ 8808929 w 8808929"/>
              <a:gd name="connsiteY1" fmla="*/ 0 h 6858000"/>
              <a:gd name="connsiteX2" fmla="*/ 3366072 w 8808929"/>
              <a:gd name="connsiteY2" fmla="*/ 6858000 h 6858000"/>
              <a:gd name="connsiteX3" fmla="*/ 607 w 8808929"/>
              <a:gd name="connsiteY3" fmla="*/ 6858000 h 6858000"/>
              <a:gd name="connsiteX4" fmla="*/ 209 w 8808929"/>
              <a:gd name="connsiteY4" fmla="*/ 1417320 h 6858000"/>
              <a:gd name="connsiteX5" fmla="*/ 1448009 w 8808929"/>
              <a:gd name="connsiteY5" fmla="*/ 1417320 h 6858000"/>
              <a:gd name="connsiteX6" fmla="*/ 1440389 w 8808929"/>
              <a:gd name="connsiteY6" fmla="*/ 822960 h 6858000"/>
              <a:gd name="connsiteX7" fmla="*/ 7829 w 8808929"/>
              <a:gd name="connsiteY7" fmla="*/ 822960 h 6858000"/>
              <a:gd name="connsiteX8" fmla="*/ 607 w 8808929"/>
              <a:gd name="connsiteY8" fmla="*/ 0 h 6858000"/>
              <a:gd name="connsiteX0" fmla="*/ 607 w 3376958"/>
              <a:gd name="connsiteY0" fmla="*/ 0 h 6858000"/>
              <a:gd name="connsiteX1" fmla="*/ 3376958 w 3376958"/>
              <a:gd name="connsiteY1" fmla="*/ 0 h 6858000"/>
              <a:gd name="connsiteX2" fmla="*/ 3366072 w 3376958"/>
              <a:gd name="connsiteY2" fmla="*/ 6858000 h 6858000"/>
              <a:gd name="connsiteX3" fmla="*/ 607 w 3376958"/>
              <a:gd name="connsiteY3" fmla="*/ 6858000 h 6858000"/>
              <a:gd name="connsiteX4" fmla="*/ 209 w 3376958"/>
              <a:gd name="connsiteY4" fmla="*/ 1417320 h 6858000"/>
              <a:gd name="connsiteX5" fmla="*/ 1448009 w 3376958"/>
              <a:gd name="connsiteY5" fmla="*/ 1417320 h 6858000"/>
              <a:gd name="connsiteX6" fmla="*/ 1440389 w 3376958"/>
              <a:gd name="connsiteY6" fmla="*/ 822960 h 6858000"/>
              <a:gd name="connsiteX7" fmla="*/ 7829 w 3376958"/>
              <a:gd name="connsiteY7" fmla="*/ 822960 h 6858000"/>
              <a:gd name="connsiteX8" fmla="*/ 607 w 3376958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76958" h="6858000">
                <a:moveTo>
                  <a:pt x="607" y="0"/>
                </a:moveTo>
                <a:lnTo>
                  <a:pt x="3376958" y="0"/>
                </a:lnTo>
                <a:cubicBezTo>
                  <a:pt x="3373329" y="2286000"/>
                  <a:pt x="3369701" y="4572000"/>
                  <a:pt x="3366072" y="6858000"/>
                </a:cubicBezTo>
                <a:lnTo>
                  <a:pt x="607" y="6858000"/>
                </a:lnTo>
                <a:cubicBezTo>
                  <a:pt x="474" y="5044440"/>
                  <a:pt x="342" y="3230880"/>
                  <a:pt x="209" y="1417320"/>
                </a:cubicBezTo>
                <a:cubicBezTo>
                  <a:pt x="-1127" y="1400810"/>
                  <a:pt x="1470803" y="1409700"/>
                  <a:pt x="1448009" y="1417320"/>
                </a:cubicBezTo>
                <a:cubicBezTo>
                  <a:pt x="1444199" y="1253490"/>
                  <a:pt x="1453023" y="1028700"/>
                  <a:pt x="1440389" y="822960"/>
                </a:cubicBezTo>
                <a:lnTo>
                  <a:pt x="7829" y="822960"/>
                </a:lnTo>
                <a:cubicBezTo>
                  <a:pt x="4085" y="533400"/>
                  <a:pt x="-1933" y="316230"/>
                  <a:pt x="607" y="0"/>
                </a:cubicBezTo>
                <a:close/>
              </a:path>
            </a:pathLst>
          </a:cu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07590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4D0E9"/>
      </a:accent1>
      <a:accent2>
        <a:srgbClr val="476977"/>
      </a:accent2>
      <a:accent3>
        <a:srgbClr val="79BBE9"/>
      </a:accent3>
      <a:accent4>
        <a:srgbClr val="6B8043"/>
      </a:accent4>
      <a:accent5>
        <a:srgbClr val="9ACF21"/>
      </a:accent5>
      <a:accent6>
        <a:srgbClr val="CFDCA5"/>
      </a:accent6>
      <a:hlink>
        <a:srgbClr val="0563C1"/>
      </a:hlink>
      <a:folHlink>
        <a:srgbClr val="954F72"/>
      </a:folHlink>
    </a:clrScheme>
    <a:fontScheme name="Custom 26">
      <a:majorFont>
        <a:latin typeface="Tenorite Bold"/>
        <a:ea typeface=""/>
        <a:cs typeface=""/>
      </a:majorFont>
      <a:minorFont>
        <a:latin typeface="Tenorite 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reen Pitch Deck_TM16411175_Win32_JC_SL_v3" id="{8B4DAF89-59FE-4064-AB7A-372A9529B50F}" vid="{3DF83A45-BE94-4B01-94A1-C38A7DA6C9D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/>
    <MediaServiceKeyPoints xmlns="71af3243-3dd4-4a8d-8c0d-dd76da1f02a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0" ma:contentTypeDescription="Create a new document." ma:contentTypeScope="" ma:versionID="1267097ee5f5874adfcc408041ae252e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395891a93df65b14727750f2c06c306c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  <xsd:element ref="ns1:_ip_UnifiedCompliancePolicyProperties" minOccurs="0"/>
                <xsd:element ref="ns1:_ip_UnifiedCompliancePolicyUIAction" minOccurs="0"/>
                <xsd:element ref="ns2:Image" minOccurs="0"/>
                <xsd:element ref="ns4:TaxCatchAll" minOccurs="0"/>
                <xsd:element ref="ns2:ImageTagsTaxHTFiel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22" nillable="true" ma:displayName="Image" ma:format="Image" ma:internalName="Imag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F1B15C2-B622-4464-872A-FFB13E3A35C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E439292-23DE-4FBC-B000-AFED89AC64F3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230e9df3-be65-4c73-a93b-d1236ebd677e"/>
    <ds:schemaRef ds:uri="http://purl.org/dc/dcmitype/"/>
    <ds:schemaRef ds:uri="http://schemas.microsoft.com/sharepoint/v3"/>
    <ds:schemaRef ds:uri="16c05727-aa75-4e4a-9b5f-8a80a1165891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71af3243-3dd4-4a8d-8c0d-dd76da1f02a5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065F1115-A9D1-4ADF-878E-8B9CEB14168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{783BF7CD-B5A7-4B0B-9999-D01AD24878D7}tf16411175_win32</Template>
  <TotalTime>9824</TotalTime>
  <Words>897</Words>
  <Application>Microsoft Office PowerPoint</Application>
  <PresentationFormat>Widescreen</PresentationFormat>
  <Paragraphs>293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Tenorite </vt:lpstr>
      <vt:lpstr>Tenorite Bold</vt:lpstr>
      <vt:lpstr>Office Theme</vt:lpstr>
      <vt:lpstr>SERIES A FUNDING - DAVECO</vt:lpstr>
      <vt:lpstr>About us</vt:lpstr>
      <vt:lpstr>Funding</vt:lpstr>
      <vt:lpstr>problem</vt:lpstr>
      <vt:lpstr>solution</vt:lpstr>
      <vt:lpstr>Product overview</vt:lpstr>
      <vt:lpstr>Product Benefits</vt:lpstr>
      <vt:lpstr>Company Overview</vt:lpstr>
      <vt:lpstr>Business model</vt:lpstr>
      <vt:lpstr>Our competition</vt:lpstr>
      <vt:lpstr>Competitive layout</vt:lpstr>
      <vt:lpstr>Growth strategy</vt:lpstr>
      <vt:lpstr>Traction</vt:lpstr>
      <vt:lpstr>2-year action plan</vt:lpstr>
      <vt:lpstr>financials</vt:lpstr>
      <vt:lpstr>Meet the team</vt:lpstr>
      <vt:lpstr>Market overview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Pitch deck</dc:title>
  <dc:creator>David Casuto</dc:creator>
  <cp:lastModifiedBy>David Casuto</cp:lastModifiedBy>
  <cp:revision>11</cp:revision>
  <dcterms:created xsi:type="dcterms:W3CDTF">2022-04-20T15:39:56Z</dcterms:created>
  <dcterms:modified xsi:type="dcterms:W3CDTF">2024-05-27T13:22:39Z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